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Default Extension="tiff" ContentType="image/tiff"/>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4" r:id="rId1"/>
  </p:sldMasterIdLst>
  <p:notesMasterIdLst>
    <p:notesMasterId r:id="rId38"/>
  </p:notesMasterIdLst>
  <p:handoutMasterIdLst>
    <p:handoutMasterId r:id="rId39"/>
  </p:handoutMasterIdLst>
  <p:sldIdLst>
    <p:sldId id="256" r:id="rId2"/>
    <p:sldId id="331" r:id="rId3"/>
    <p:sldId id="333" r:id="rId4"/>
    <p:sldId id="350" r:id="rId5"/>
    <p:sldId id="332" r:id="rId6"/>
    <p:sldId id="366" r:id="rId7"/>
    <p:sldId id="351" r:id="rId8"/>
    <p:sldId id="335" r:id="rId9"/>
    <p:sldId id="336" r:id="rId10"/>
    <p:sldId id="337" r:id="rId11"/>
    <p:sldId id="338" r:id="rId12"/>
    <p:sldId id="339" r:id="rId13"/>
    <p:sldId id="340" r:id="rId14"/>
    <p:sldId id="341" r:id="rId15"/>
    <p:sldId id="342" r:id="rId16"/>
    <p:sldId id="352" r:id="rId17"/>
    <p:sldId id="353" r:id="rId18"/>
    <p:sldId id="344" r:id="rId19"/>
    <p:sldId id="367" r:id="rId20"/>
    <p:sldId id="355" r:id="rId21"/>
    <p:sldId id="356" r:id="rId22"/>
    <p:sldId id="357" r:id="rId23"/>
    <p:sldId id="358" r:id="rId24"/>
    <p:sldId id="359" r:id="rId25"/>
    <p:sldId id="360" r:id="rId26"/>
    <p:sldId id="361" r:id="rId27"/>
    <p:sldId id="362" r:id="rId28"/>
    <p:sldId id="363" r:id="rId29"/>
    <p:sldId id="364" r:id="rId30"/>
    <p:sldId id="365" r:id="rId31"/>
    <p:sldId id="301" r:id="rId32"/>
    <p:sldId id="302" r:id="rId33"/>
    <p:sldId id="304" r:id="rId34"/>
    <p:sldId id="305" r:id="rId35"/>
    <p:sldId id="310" r:id="rId36"/>
    <p:sldId id="306" r:id="rId37"/>
  </p:sldIdLst>
  <p:sldSz cx="9144000" cy="6858000" type="screen4x3"/>
  <p:notesSz cx="6662738" cy="9926638"/>
  <p:custDataLst>
    <p:tags r:id="rId40"/>
  </p:custDataLst>
  <p:defaultTextStyle>
    <a:defPPr>
      <a:defRPr lang="en-US"/>
    </a:defPPr>
    <a:lvl1pPr algn="ctr" rtl="0" eaLnBrk="0" fontAlgn="base" hangingPunct="0">
      <a:spcBef>
        <a:spcPct val="0"/>
      </a:spcBef>
      <a:spcAft>
        <a:spcPct val="0"/>
      </a:spcAft>
      <a:defRPr sz="2400" kern="1200">
        <a:solidFill>
          <a:srgbClr val="000000"/>
        </a:solidFill>
        <a:latin typeface="Arial" charset="0"/>
        <a:ea typeface="+mn-ea"/>
        <a:cs typeface="+mn-cs"/>
      </a:defRPr>
    </a:lvl1pPr>
    <a:lvl2pPr marL="457200" algn="ctr" rtl="0" eaLnBrk="0" fontAlgn="base" hangingPunct="0">
      <a:spcBef>
        <a:spcPct val="0"/>
      </a:spcBef>
      <a:spcAft>
        <a:spcPct val="0"/>
      </a:spcAft>
      <a:defRPr sz="2400" kern="1200">
        <a:solidFill>
          <a:srgbClr val="000000"/>
        </a:solidFill>
        <a:latin typeface="Arial" charset="0"/>
        <a:ea typeface="+mn-ea"/>
        <a:cs typeface="+mn-cs"/>
      </a:defRPr>
    </a:lvl2pPr>
    <a:lvl3pPr marL="914400" algn="ctr" rtl="0" eaLnBrk="0" fontAlgn="base" hangingPunct="0">
      <a:spcBef>
        <a:spcPct val="0"/>
      </a:spcBef>
      <a:spcAft>
        <a:spcPct val="0"/>
      </a:spcAft>
      <a:defRPr sz="2400" kern="1200">
        <a:solidFill>
          <a:srgbClr val="000000"/>
        </a:solidFill>
        <a:latin typeface="Arial" charset="0"/>
        <a:ea typeface="+mn-ea"/>
        <a:cs typeface="+mn-cs"/>
      </a:defRPr>
    </a:lvl3pPr>
    <a:lvl4pPr marL="1371600" algn="ctr" rtl="0" eaLnBrk="0" fontAlgn="base" hangingPunct="0">
      <a:spcBef>
        <a:spcPct val="0"/>
      </a:spcBef>
      <a:spcAft>
        <a:spcPct val="0"/>
      </a:spcAft>
      <a:defRPr sz="2400" kern="1200">
        <a:solidFill>
          <a:srgbClr val="000000"/>
        </a:solidFill>
        <a:latin typeface="Arial" charset="0"/>
        <a:ea typeface="+mn-ea"/>
        <a:cs typeface="+mn-cs"/>
      </a:defRPr>
    </a:lvl4pPr>
    <a:lvl5pPr marL="1828800" algn="ctr" rtl="0" eaLnBrk="0" fontAlgn="base" hangingPunct="0">
      <a:spcBef>
        <a:spcPct val="0"/>
      </a:spcBef>
      <a:spcAft>
        <a:spcPct val="0"/>
      </a:spcAft>
      <a:defRPr sz="2400" kern="1200">
        <a:solidFill>
          <a:srgbClr val="000000"/>
        </a:solidFill>
        <a:latin typeface="Arial" charset="0"/>
        <a:ea typeface="+mn-ea"/>
        <a:cs typeface="+mn-cs"/>
      </a:defRPr>
    </a:lvl5pPr>
    <a:lvl6pPr marL="2286000" algn="l" defTabSz="914400" rtl="0" eaLnBrk="1" latinLnBrk="0" hangingPunct="1">
      <a:defRPr sz="2400" kern="1200">
        <a:solidFill>
          <a:srgbClr val="000000"/>
        </a:solidFill>
        <a:latin typeface="Arial" charset="0"/>
        <a:ea typeface="+mn-ea"/>
        <a:cs typeface="+mn-cs"/>
      </a:defRPr>
    </a:lvl6pPr>
    <a:lvl7pPr marL="2743200" algn="l" defTabSz="914400" rtl="0" eaLnBrk="1" latinLnBrk="0" hangingPunct="1">
      <a:defRPr sz="2400" kern="1200">
        <a:solidFill>
          <a:srgbClr val="000000"/>
        </a:solidFill>
        <a:latin typeface="Arial" charset="0"/>
        <a:ea typeface="+mn-ea"/>
        <a:cs typeface="+mn-cs"/>
      </a:defRPr>
    </a:lvl7pPr>
    <a:lvl8pPr marL="3200400" algn="l" defTabSz="914400" rtl="0" eaLnBrk="1" latinLnBrk="0" hangingPunct="1">
      <a:defRPr sz="2400" kern="1200">
        <a:solidFill>
          <a:srgbClr val="000000"/>
        </a:solidFill>
        <a:latin typeface="Arial" charset="0"/>
        <a:ea typeface="+mn-ea"/>
        <a:cs typeface="+mn-cs"/>
      </a:defRPr>
    </a:lvl8pPr>
    <a:lvl9pPr marL="3657600" algn="l" defTabSz="914400" rtl="0" eaLnBrk="1" latinLnBrk="0" hangingPunct="1">
      <a:defRPr sz="2400"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EFA207"/>
    <a:srgbClr val="FFC301"/>
    <a:srgbClr val="000000"/>
    <a:srgbClr val="6699FF"/>
    <a:srgbClr val="66CCFF"/>
    <a:srgbClr val="990033"/>
    <a:srgbClr val="660066"/>
    <a:srgbClr val="FFFF00"/>
    <a:srgbClr val="00D400"/>
    <a:srgbClr val="FF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5" autoAdjust="0"/>
    <p:restoredTop sz="80923" autoAdjust="0"/>
  </p:normalViewPr>
  <p:slideViewPr>
    <p:cSldViewPr>
      <p:cViewPr>
        <p:scale>
          <a:sx n="90" d="100"/>
          <a:sy n="90" d="100"/>
        </p:scale>
        <p:origin x="-1014" y="-21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79" d="100"/>
          <a:sy n="79" d="100"/>
        </p:scale>
        <p:origin x="-2130" y="-102"/>
      </p:cViewPr>
      <p:guideLst>
        <p:guide orient="horz" pos="3126"/>
        <p:guide pos="2098"/>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8.xml"/><Relationship Id="rId18" Type="http://schemas.openxmlformats.org/officeDocument/2006/relationships/slide" Target="slides/slide35.xml"/><Relationship Id="rId3" Type="http://schemas.openxmlformats.org/officeDocument/2006/relationships/slide" Target="slides/slide3.xml"/><Relationship Id="rId7" Type="http://schemas.openxmlformats.org/officeDocument/2006/relationships/slide" Target="slides/slide10.xml"/><Relationship Id="rId12" Type="http://schemas.openxmlformats.org/officeDocument/2006/relationships/slide" Target="slides/slide15.xml"/><Relationship Id="rId17" Type="http://schemas.openxmlformats.org/officeDocument/2006/relationships/slide" Target="slides/slide34.xml"/><Relationship Id="rId2" Type="http://schemas.openxmlformats.org/officeDocument/2006/relationships/slide" Target="slides/slide2.xml"/><Relationship Id="rId16" Type="http://schemas.openxmlformats.org/officeDocument/2006/relationships/slide" Target="slides/slide33.xml"/><Relationship Id="rId1" Type="http://schemas.openxmlformats.org/officeDocument/2006/relationships/slide" Target="slides/slide1.xml"/><Relationship Id="rId6" Type="http://schemas.openxmlformats.org/officeDocument/2006/relationships/slide" Target="slides/slide9.xml"/><Relationship Id="rId11" Type="http://schemas.openxmlformats.org/officeDocument/2006/relationships/slide" Target="slides/slide14.xml"/><Relationship Id="rId5" Type="http://schemas.openxmlformats.org/officeDocument/2006/relationships/slide" Target="slides/slide8.xml"/><Relationship Id="rId15" Type="http://schemas.openxmlformats.org/officeDocument/2006/relationships/slide" Target="slides/slide32.xml"/><Relationship Id="rId10" Type="http://schemas.openxmlformats.org/officeDocument/2006/relationships/slide" Target="slides/slide13.xml"/><Relationship Id="rId19" Type="http://schemas.openxmlformats.org/officeDocument/2006/relationships/slide" Target="slides/slide36.xml"/><Relationship Id="rId4" Type="http://schemas.openxmlformats.org/officeDocument/2006/relationships/slide" Target="slides/slide5.xml"/><Relationship Id="rId9" Type="http://schemas.openxmlformats.org/officeDocument/2006/relationships/slide" Target="slides/slide12.xml"/><Relationship Id="rId14"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5" name="Rectangle 3"/>
          <p:cNvSpPr>
            <a:spLocks noGrp="1" noChangeArrowheads="1"/>
          </p:cNvSpPr>
          <p:nvPr>
            <p:ph type="dt" sz="quarter" idx="1"/>
          </p:nvPr>
        </p:nvSpPr>
        <p:spPr bwMode="auto">
          <a:xfrm>
            <a:off x="3775075"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pitchFamily="18" charset="0"/>
              </a:defRPr>
            </a:lvl1pPr>
          </a:lstStyle>
          <a:p>
            <a:pPr>
              <a:defRPr/>
            </a:pPr>
            <a:endParaRPr lang="en-US"/>
          </a:p>
        </p:txBody>
      </p:sp>
      <p:sp>
        <p:nvSpPr>
          <p:cNvPr id="13316" name="Rectangle 4"/>
          <p:cNvSpPr>
            <a:spLocks noGrp="1" noChangeArrowheads="1"/>
          </p:cNvSpPr>
          <p:nvPr>
            <p:ph type="ftr" sz="quarter" idx="2"/>
          </p:nvPr>
        </p:nvSpPr>
        <p:spPr bwMode="auto">
          <a:xfrm>
            <a:off x="0"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Times" pitchFamily="18" charset="0"/>
              </a:defRPr>
            </a:lvl1pPr>
          </a:lstStyle>
          <a:p>
            <a:pPr>
              <a:defRPr/>
            </a:pPr>
            <a:endParaRPr lang="en-US"/>
          </a:p>
        </p:txBody>
      </p:sp>
      <p:sp>
        <p:nvSpPr>
          <p:cNvPr id="13317" name="Rectangle 5"/>
          <p:cNvSpPr>
            <a:spLocks noGrp="1" noChangeArrowheads="1"/>
          </p:cNvSpPr>
          <p:nvPr>
            <p:ph type="sldNum" sz="quarter" idx="3"/>
          </p:nvPr>
        </p:nvSpPr>
        <p:spPr bwMode="auto">
          <a:xfrm>
            <a:off x="3775075"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pitchFamily="18" charset="0"/>
              </a:defRPr>
            </a:lvl1pPr>
          </a:lstStyle>
          <a:p>
            <a:pPr>
              <a:defRPr/>
            </a:pPr>
            <a:fld id="{5939C485-81B3-4A6E-B748-06B7297D295C}"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latin typeface="Times" pitchFamily="18" charset="0"/>
              </a:defRPr>
            </a:lvl1pPr>
          </a:lstStyle>
          <a:p>
            <a:pPr>
              <a:defRPr/>
            </a:pPr>
            <a:endParaRPr lang="en-US"/>
          </a:p>
        </p:txBody>
      </p:sp>
      <p:sp>
        <p:nvSpPr>
          <p:cNvPr id="15363" name="Rectangle 3"/>
          <p:cNvSpPr>
            <a:spLocks noGrp="1" noChangeArrowheads="1"/>
          </p:cNvSpPr>
          <p:nvPr>
            <p:ph type="dt" idx="1"/>
          </p:nvPr>
        </p:nvSpPr>
        <p:spPr bwMode="auto">
          <a:xfrm>
            <a:off x="3775075"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pitchFamily="18" charset="0"/>
              </a:defRPr>
            </a:lvl1pPr>
          </a:lstStyle>
          <a:p>
            <a:pPr>
              <a:defRPr/>
            </a:pPr>
            <a:endParaRPr lang="en-US"/>
          </a:p>
        </p:txBody>
      </p:sp>
      <p:sp>
        <p:nvSpPr>
          <p:cNvPr id="56324" name="Rectangle 4"/>
          <p:cNvSpPr>
            <a:spLocks noGrp="1" noRot="1" noChangeAspect="1" noChangeArrowheads="1" noTextEdit="1"/>
          </p:cNvSpPr>
          <p:nvPr>
            <p:ph type="sldImg" idx="2"/>
          </p:nvPr>
        </p:nvSpPr>
        <p:spPr bwMode="auto">
          <a:xfrm>
            <a:off x="850900" y="744538"/>
            <a:ext cx="4962525" cy="3722687"/>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889000" y="4714875"/>
            <a:ext cx="488473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0"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Times" pitchFamily="18" charset="0"/>
              </a:defRPr>
            </a:lvl1pPr>
          </a:lstStyle>
          <a:p>
            <a:pPr>
              <a:defRPr/>
            </a:pPr>
            <a:endParaRPr lang="en-US"/>
          </a:p>
        </p:txBody>
      </p:sp>
      <p:sp>
        <p:nvSpPr>
          <p:cNvPr id="15367" name="Rectangle 7"/>
          <p:cNvSpPr>
            <a:spLocks noGrp="1" noChangeArrowheads="1"/>
          </p:cNvSpPr>
          <p:nvPr>
            <p:ph type="sldNum" sz="quarter" idx="5"/>
          </p:nvPr>
        </p:nvSpPr>
        <p:spPr bwMode="auto">
          <a:xfrm>
            <a:off x="3775075"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pitchFamily="18" charset="0"/>
              </a:defRPr>
            </a:lvl1pPr>
          </a:lstStyle>
          <a:p>
            <a:pPr>
              <a:defRPr/>
            </a:pPr>
            <a:fld id="{48637167-F686-4071-BA02-3007FB210CA5}"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83060BD5-59EF-425A-A995-4FA9DB81B8D6}" type="slidenum">
              <a:rPr lang="en-US" smtClean="0"/>
              <a:pPr/>
              <a:t>1</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sv-SE"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endParaRPr lang="sv-SE" dirty="0" smtClean="0">
              <a:latin typeface="Times"/>
            </a:endParaRPr>
          </a:p>
        </p:txBody>
      </p:sp>
      <p:sp>
        <p:nvSpPr>
          <p:cNvPr id="124932" name="Slide Number Placeholder 3"/>
          <p:cNvSpPr>
            <a:spLocks noGrp="1"/>
          </p:cNvSpPr>
          <p:nvPr>
            <p:ph type="sldNum" sz="quarter" idx="5"/>
          </p:nvPr>
        </p:nvSpPr>
        <p:spPr>
          <a:noFill/>
        </p:spPr>
        <p:txBody>
          <a:bodyPr/>
          <a:lstStyle/>
          <a:p>
            <a:fld id="{39203CF6-ACFB-4D69-837A-FA490F60AF21}" type="slidenum">
              <a:rPr lang="en-US" smtClean="0">
                <a:latin typeface="Times"/>
              </a:rPr>
              <a:pPr/>
              <a:t>12</a:t>
            </a:fld>
            <a:endParaRPr lang="en-US" smtClean="0">
              <a:latin typeface="Time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endParaRPr lang="sv-SE" sz="1100" dirty="0" smtClean="0"/>
          </a:p>
        </p:txBody>
      </p:sp>
      <p:sp>
        <p:nvSpPr>
          <p:cNvPr id="125956" name="Slide Number Placeholder 3"/>
          <p:cNvSpPr>
            <a:spLocks noGrp="1"/>
          </p:cNvSpPr>
          <p:nvPr>
            <p:ph type="sldNum" sz="quarter" idx="5"/>
          </p:nvPr>
        </p:nvSpPr>
        <p:spPr>
          <a:noFill/>
        </p:spPr>
        <p:txBody>
          <a:bodyPr/>
          <a:lstStyle/>
          <a:p>
            <a:fld id="{1E62191D-E840-47FB-A48E-8B49D5C23A8F}" type="slidenum">
              <a:rPr lang="en-US" smtClean="0">
                <a:latin typeface="Times"/>
              </a:rPr>
              <a:pPr/>
              <a:t>13</a:t>
            </a:fld>
            <a:endParaRPr lang="en-US" smtClean="0">
              <a:latin typeface="Time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p:spPr>
        <p:txBody>
          <a:bodyPr/>
          <a:lstStyle/>
          <a:p>
            <a:endParaRPr lang="sv-SE" sz="1100" dirty="0" smtClean="0">
              <a:latin typeface="Times"/>
            </a:endParaRPr>
          </a:p>
        </p:txBody>
      </p:sp>
      <p:sp>
        <p:nvSpPr>
          <p:cNvPr id="126980" name="Slide Number Placeholder 3"/>
          <p:cNvSpPr>
            <a:spLocks noGrp="1"/>
          </p:cNvSpPr>
          <p:nvPr>
            <p:ph type="sldNum" sz="quarter" idx="5"/>
          </p:nvPr>
        </p:nvSpPr>
        <p:spPr>
          <a:noFill/>
        </p:spPr>
        <p:txBody>
          <a:bodyPr/>
          <a:lstStyle/>
          <a:p>
            <a:fld id="{6F5BE6CE-4B5F-4A4A-9FAC-BABF6E5C0FC8}" type="slidenum">
              <a:rPr lang="en-US" smtClean="0">
                <a:latin typeface="Times"/>
              </a:rPr>
              <a:pPr/>
              <a:t>14</a:t>
            </a:fld>
            <a:endParaRPr lang="en-US" smtClean="0">
              <a:latin typeface="Time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p:spPr>
        <p:txBody>
          <a:bodyPr/>
          <a:lstStyle/>
          <a:p>
            <a:r>
              <a:rPr lang="sv-SE" dirty="0" smtClean="0">
                <a:latin typeface="Times"/>
              </a:rPr>
              <a:t>Different from 5900S</a:t>
            </a:r>
          </a:p>
        </p:txBody>
      </p:sp>
      <p:sp>
        <p:nvSpPr>
          <p:cNvPr id="128004" name="Slide Number Placeholder 3"/>
          <p:cNvSpPr>
            <a:spLocks noGrp="1"/>
          </p:cNvSpPr>
          <p:nvPr>
            <p:ph type="sldNum" sz="quarter" idx="5"/>
          </p:nvPr>
        </p:nvSpPr>
        <p:spPr>
          <a:noFill/>
        </p:spPr>
        <p:txBody>
          <a:bodyPr/>
          <a:lstStyle/>
          <a:p>
            <a:fld id="{2A5BE398-1921-4AF2-9B8B-8C985AC2BB3D}" type="slidenum">
              <a:rPr lang="en-US" smtClean="0">
                <a:latin typeface="Times"/>
              </a:rPr>
              <a:pPr/>
              <a:t>15</a:t>
            </a:fld>
            <a:endParaRPr lang="en-US" smtClean="0">
              <a:latin typeface="Time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151"/>
          <p:cNvSpPr>
            <a:spLocks noGrp="1" noChangeArrowheads="1"/>
          </p:cNvSpPr>
          <p:nvPr>
            <p:ph type="sldNum" sz="quarter" idx="5"/>
          </p:nvPr>
        </p:nvSpPr>
        <p:spPr>
          <a:noFill/>
        </p:spPr>
        <p:txBody>
          <a:bodyPr/>
          <a:lstStyle/>
          <a:p>
            <a:fld id="{C05271E1-6C7B-457F-9B4A-830583060DA0}" type="slidenum">
              <a:rPr lang="en-US" smtClean="0"/>
              <a:pPr/>
              <a:t>17</a:t>
            </a:fld>
            <a:endParaRPr lang="en-US"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w="9525"/>
        </p:spPr>
        <p:txBody>
          <a:bodyPr wrap="square"/>
          <a:lstStyle/>
          <a:p>
            <a:r>
              <a:rPr lang="sv-SE" dirty="0" smtClean="0"/>
              <a:t>There are five types of gauges to fit to any storage tank. Gauges are built up by the TH and antenna. The same TH is used on all gauges. This is to minimize amount of spare parts. It is freely interchangeable between different gauges regardless of antenna type. </a:t>
            </a:r>
          </a:p>
          <a:p>
            <a:r>
              <a:rPr lang="sv-SE" dirty="0" smtClean="0"/>
              <a:t>The THE inside the TH includes the microwave unit, circuit boards, data communication, power supply and transient protection.</a:t>
            </a:r>
          </a:p>
          <a:p>
            <a:endParaRPr lang="sv-SE"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p:spPr>
        <p:txBody>
          <a:bodyPr/>
          <a:lstStyle/>
          <a:p>
            <a:endParaRPr lang="sv-SE" smtClean="0">
              <a:latin typeface="Times"/>
            </a:endParaRPr>
          </a:p>
        </p:txBody>
      </p:sp>
      <p:sp>
        <p:nvSpPr>
          <p:cNvPr id="130052" name="Slide Number Placeholder 3"/>
          <p:cNvSpPr>
            <a:spLocks noGrp="1"/>
          </p:cNvSpPr>
          <p:nvPr>
            <p:ph type="sldNum" sz="quarter" idx="5"/>
          </p:nvPr>
        </p:nvSpPr>
        <p:spPr>
          <a:noFill/>
        </p:spPr>
        <p:txBody>
          <a:bodyPr/>
          <a:lstStyle/>
          <a:p>
            <a:fld id="{D1B5077F-7A8A-4646-926B-53F26D81A6EB}" type="slidenum">
              <a:rPr lang="en-US" smtClean="0">
                <a:latin typeface="Times"/>
              </a:rPr>
              <a:pPr/>
              <a:t>18</a:t>
            </a:fld>
            <a:endParaRPr lang="en-US" smtClean="0">
              <a:latin typeface="Tim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151"/>
          <p:cNvSpPr>
            <a:spLocks noGrp="1" noChangeArrowheads="1"/>
          </p:cNvSpPr>
          <p:nvPr>
            <p:ph type="sldNum" sz="quarter" idx="5"/>
          </p:nvPr>
        </p:nvSpPr>
        <p:spPr>
          <a:noFill/>
        </p:spPr>
        <p:txBody>
          <a:bodyPr/>
          <a:lstStyle/>
          <a:p>
            <a:fld id="{1176A9F4-BB55-422D-A1AC-AD4DA0B143FC}" type="slidenum">
              <a:rPr lang="en-US"/>
              <a:pPr/>
              <a:t>19</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w="9525"/>
        </p:spPr>
        <p:txBody>
          <a:bodyPr/>
          <a:lstStyle/>
          <a:p>
            <a:r>
              <a:rPr lang="en-US" smtClean="0"/>
              <a:t>Större text i bilden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151"/>
          <p:cNvSpPr>
            <a:spLocks noGrp="1" noChangeArrowheads="1"/>
          </p:cNvSpPr>
          <p:nvPr>
            <p:ph type="sldNum" sz="quarter" idx="5"/>
          </p:nvPr>
        </p:nvSpPr>
        <p:spPr>
          <a:noFill/>
        </p:spPr>
        <p:txBody>
          <a:bodyPr/>
          <a:lstStyle/>
          <a:p>
            <a:fld id="{D8C1760D-FD35-446A-8ECC-0777222C0B3F}" type="slidenum">
              <a:rPr lang="en-US"/>
              <a:pPr/>
              <a:t>20</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w="9525"/>
        </p:spPr>
        <p:txBody>
          <a:bodyPr/>
          <a:lstStyle/>
          <a:p>
            <a:r>
              <a:rPr lang="en-US" smtClean="0"/>
              <a:t>Större text i bilden</a:t>
            </a:r>
          </a:p>
          <a:p>
            <a:r>
              <a:rPr lang="en-US" smtClean="0"/>
              <a:t>Pil till tempelementet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151"/>
          <p:cNvSpPr>
            <a:spLocks noGrp="1" noChangeArrowheads="1"/>
          </p:cNvSpPr>
          <p:nvPr>
            <p:ph type="sldNum" sz="quarter" idx="5"/>
          </p:nvPr>
        </p:nvSpPr>
        <p:spPr>
          <a:noFill/>
        </p:spPr>
        <p:txBody>
          <a:bodyPr/>
          <a:lstStyle/>
          <a:p>
            <a:fld id="{04A96A0C-2D6E-4EB2-86EB-616A32E8E6CB}" type="slidenum">
              <a:rPr lang="en-US"/>
              <a:pPr/>
              <a:t>21</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w="9525"/>
        </p:spPr>
        <p:txBody>
          <a:bodyPr/>
          <a:lstStyle/>
          <a:p>
            <a:r>
              <a:rPr lang="en-US" smtClean="0"/>
              <a:t>Ta bort text runt bilden</a:t>
            </a:r>
          </a:p>
          <a:p>
            <a:r>
              <a:rPr lang="en-US" smtClean="0"/>
              <a:t>Större bild?</a:t>
            </a:r>
          </a:p>
          <a:p>
            <a:r>
              <a:rPr lang="en-US" smtClean="0"/>
              <a:t>Bild på själva kortet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151"/>
          <p:cNvSpPr>
            <a:spLocks noGrp="1" noChangeArrowheads="1"/>
          </p:cNvSpPr>
          <p:nvPr>
            <p:ph type="sldNum" sz="quarter" idx="5"/>
          </p:nvPr>
        </p:nvSpPr>
        <p:spPr>
          <a:noFill/>
        </p:spPr>
        <p:txBody>
          <a:bodyPr/>
          <a:lstStyle/>
          <a:p>
            <a:fld id="{AAAE51DD-C950-472F-A9B5-601B32EA63DE}" type="slidenum">
              <a:rPr lang="en-US"/>
              <a:pPr/>
              <a:t>30</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w="9525"/>
        </p:spPr>
        <p:txBody>
          <a:bodyPr/>
          <a:lstStyle/>
          <a:p>
            <a:endParaRPr lang="sv-S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endParaRPr lang="sv-SE" dirty="0" smtClean="0">
              <a:latin typeface="Times"/>
            </a:endParaRPr>
          </a:p>
        </p:txBody>
      </p:sp>
      <p:sp>
        <p:nvSpPr>
          <p:cNvPr id="116740" name="Slide Number Placeholder 3"/>
          <p:cNvSpPr>
            <a:spLocks noGrp="1"/>
          </p:cNvSpPr>
          <p:nvPr>
            <p:ph type="sldNum" sz="quarter" idx="5"/>
          </p:nvPr>
        </p:nvSpPr>
        <p:spPr>
          <a:noFill/>
        </p:spPr>
        <p:txBody>
          <a:bodyPr/>
          <a:lstStyle/>
          <a:p>
            <a:fld id="{F879B9CD-A513-45DD-8897-B7F6A431D83E}" type="slidenum">
              <a:rPr lang="en-US" smtClean="0">
                <a:latin typeface="Times"/>
              </a:rPr>
              <a:pPr/>
              <a:t>2</a:t>
            </a:fld>
            <a:endParaRPr lang="en-US" smtClean="0">
              <a:latin typeface="Time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sv-SE" dirty="0" smtClean="0"/>
          </a:p>
        </p:txBody>
      </p:sp>
      <p:sp>
        <p:nvSpPr>
          <p:cNvPr id="76804" name="Slide Number Placeholder 3"/>
          <p:cNvSpPr>
            <a:spLocks noGrp="1"/>
          </p:cNvSpPr>
          <p:nvPr>
            <p:ph type="sldNum" sz="quarter" idx="5"/>
          </p:nvPr>
        </p:nvSpPr>
        <p:spPr>
          <a:noFill/>
        </p:spPr>
        <p:txBody>
          <a:bodyPr/>
          <a:lstStyle/>
          <a:p>
            <a:fld id="{54C21630-E7DB-423A-B89A-02459C96ED95}" type="slidenum">
              <a:rPr lang="en-US" smtClean="0"/>
              <a:pPr/>
              <a:t>31</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sv-SE" dirty="0" smtClean="0"/>
          </a:p>
        </p:txBody>
      </p:sp>
      <p:sp>
        <p:nvSpPr>
          <p:cNvPr id="77828" name="Slide Number Placeholder 3"/>
          <p:cNvSpPr>
            <a:spLocks noGrp="1"/>
          </p:cNvSpPr>
          <p:nvPr>
            <p:ph type="sldNum" sz="quarter" idx="5"/>
          </p:nvPr>
        </p:nvSpPr>
        <p:spPr>
          <a:noFill/>
        </p:spPr>
        <p:txBody>
          <a:bodyPr/>
          <a:lstStyle/>
          <a:p>
            <a:fld id="{416160D3-5C5F-4BF3-9EE8-BC2E377FD723}" type="slidenum">
              <a:rPr lang="en-US" smtClean="0"/>
              <a:pPr/>
              <a:t>32</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sv-SE" dirty="0" smtClean="0"/>
          </a:p>
        </p:txBody>
      </p:sp>
      <p:sp>
        <p:nvSpPr>
          <p:cNvPr id="78852" name="Slide Number Placeholder 3"/>
          <p:cNvSpPr>
            <a:spLocks noGrp="1"/>
          </p:cNvSpPr>
          <p:nvPr>
            <p:ph type="sldNum" sz="quarter" idx="5"/>
          </p:nvPr>
        </p:nvSpPr>
        <p:spPr>
          <a:noFill/>
        </p:spPr>
        <p:txBody>
          <a:bodyPr/>
          <a:lstStyle/>
          <a:p>
            <a:fld id="{2DC958AA-CA6C-45DB-83B1-6F3FFE24364C}" type="slidenum">
              <a:rPr lang="en-US" smtClean="0"/>
              <a:pPr/>
              <a:t>33</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sv-SE" smtClean="0"/>
          </a:p>
        </p:txBody>
      </p:sp>
      <p:sp>
        <p:nvSpPr>
          <p:cNvPr id="80900" name="Slide Number Placeholder 3"/>
          <p:cNvSpPr>
            <a:spLocks noGrp="1"/>
          </p:cNvSpPr>
          <p:nvPr>
            <p:ph type="sldNum" sz="quarter" idx="5"/>
          </p:nvPr>
        </p:nvSpPr>
        <p:spPr>
          <a:noFill/>
        </p:spPr>
        <p:txBody>
          <a:bodyPr/>
          <a:lstStyle/>
          <a:p>
            <a:fld id="{0153B5CA-8C57-44F1-9139-374E7FE306A4}" type="slidenum">
              <a:rPr lang="en-US" smtClean="0"/>
              <a:pPr/>
              <a:t>34</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endParaRPr lang="sv-SE" dirty="0"/>
          </a:p>
        </p:txBody>
      </p:sp>
      <p:sp>
        <p:nvSpPr>
          <p:cNvPr id="82948" name="Slide Number Placeholder 3"/>
          <p:cNvSpPr>
            <a:spLocks noGrp="1"/>
          </p:cNvSpPr>
          <p:nvPr>
            <p:ph type="sldNum" sz="quarter" idx="5"/>
          </p:nvPr>
        </p:nvSpPr>
        <p:spPr>
          <a:noFill/>
        </p:spPr>
        <p:txBody>
          <a:bodyPr/>
          <a:lstStyle/>
          <a:p>
            <a:fld id="{32CF93DD-6171-423F-9C8B-D7D4CC66314E}" type="slidenum">
              <a:rPr lang="en-US" smtClean="0"/>
              <a:pPr/>
              <a:t>35</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pPr>
              <a:defRPr/>
            </a:pPr>
            <a:fld id="{48637167-F686-4071-BA02-3007FB210CA5}" type="slidenum">
              <a:rPr lang="en-US" smtClean="0"/>
              <a:pPr>
                <a:defRPr/>
              </a:pPr>
              <a:t>36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p:spPr>
        <p:txBody>
          <a:bodyPr/>
          <a:lstStyle/>
          <a:p>
            <a:r>
              <a:rPr lang="sv-SE" dirty="0" smtClean="0">
                <a:latin typeface="Times"/>
              </a:rPr>
              <a:t>Updaterate 3Hz, i.e. 3-4</a:t>
            </a:r>
            <a:r>
              <a:rPr lang="sv-SE" baseline="0" dirty="0" smtClean="0">
                <a:latin typeface="Times"/>
              </a:rPr>
              <a:t> measurements per sek.</a:t>
            </a:r>
          </a:p>
          <a:p>
            <a:r>
              <a:rPr lang="sv-SE" baseline="0" dirty="0" smtClean="0">
                <a:latin typeface="Times"/>
              </a:rPr>
              <a:t>Tank hub collects data from 5900S 1 time/sec</a:t>
            </a:r>
            <a:endParaRPr lang="sv-SE" dirty="0" smtClean="0">
              <a:latin typeface="Times"/>
            </a:endParaRPr>
          </a:p>
        </p:txBody>
      </p:sp>
      <p:sp>
        <p:nvSpPr>
          <p:cNvPr id="117764" name="Slide Number Placeholder 3"/>
          <p:cNvSpPr>
            <a:spLocks noGrp="1"/>
          </p:cNvSpPr>
          <p:nvPr>
            <p:ph type="sldNum" sz="quarter" idx="5"/>
          </p:nvPr>
        </p:nvSpPr>
        <p:spPr>
          <a:noFill/>
        </p:spPr>
        <p:txBody>
          <a:bodyPr/>
          <a:lstStyle/>
          <a:p>
            <a:fld id="{FE246A2D-A6CD-4304-B6BD-5B6A2B30E11D}" type="slidenum">
              <a:rPr lang="en-US" smtClean="0">
                <a:latin typeface="Times"/>
              </a:rPr>
              <a:pPr/>
              <a:t>3</a:t>
            </a:fld>
            <a:endParaRPr lang="en-US" smtClean="0">
              <a:latin typeface="Time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sv-SE" dirty="0" smtClean="0"/>
              <a:t> No SDAU if RDU40.</a:t>
            </a:r>
          </a:p>
          <a:p>
            <a:pPr marL="0" marR="0" indent="0" algn="l" defTabSz="914400" rtl="0" eaLnBrk="0" fontAlgn="base" latinLnBrk="0" hangingPunct="0">
              <a:lnSpc>
                <a:spcPct val="100000"/>
              </a:lnSpc>
              <a:spcBef>
                <a:spcPct val="30000"/>
              </a:spcBef>
              <a:spcAft>
                <a:spcPct val="0"/>
              </a:spcAft>
              <a:buClrTx/>
              <a:buSzTx/>
              <a:buFontTx/>
              <a:buChar char="-"/>
              <a:tabLst/>
              <a:defRPr/>
            </a:pPr>
            <a:r>
              <a:rPr lang="sv-SE" dirty="0" smtClean="0"/>
              <a:t> No RDU40 if SDAU.</a:t>
            </a:r>
          </a:p>
          <a:p>
            <a:pPr marL="0" marR="0" indent="0" algn="l" defTabSz="914400" rtl="0" eaLnBrk="0" fontAlgn="base" latinLnBrk="0" hangingPunct="0">
              <a:lnSpc>
                <a:spcPct val="100000"/>
              </a:lnSpc>
              <a:spcBef>
                <a:spcPct val="30000"/>
              </a:spcBef>
              <a:spcAft>
                <a:spcPct val="0"/>
              </a:spcAft>
              <a:buClrTx/>
              <a:buSzTx/>
              <a:buFontTx/>
              <a:buChar char="-"/>
              <a:tabLst/>
              <a:defRPr/>
            </a:pPr>
            <a:r>
              <a:rPr lang="sv-SE" dirty="0" smtClean="0"/>
              <a:t> No RDU40 if Wireless.</a:t>
            </a:r>
          </a:p>
          <a:p>
            <a:pPr>
              <a:buFontTx/>
              <a:buChar char="-"/>
            </a:pPr>
            <a:endParaRPr lang="sv-SE" dirty="0" smtClean="0"/>
          </a:p>
          <a:p>
            <a:endParaRPr lang="sv-SE" dirty="0"/>
          </a:p>
        </p:txBody>
      </p:sp>
      <p:sp>
        <p:nvSpPr>
          <p:cNvPr id="4" name="Slide Number Placeholder 3"/>
          <p:cNvSpPr>
            <a:spLocks noGrp="1"/>
          </p:cNvSpPr>
          <p:nvPr>
            <p:ph type="sldNum" sz="quarter" idx="10"/>
          </p:nvPr>
        </p:nvSpPr>
        <p:spPr/>
        <p:txBody>
          <a:bodyPr/>
          <a:lstStyle/>
          <a:p>
            <a:pPr>
              <a:defRPr/>
            </a:pPr>
            <a:fld id="{48637167-F686-4071-BA02-3007FB210CA5}" type="slidenum">
              <a:rPr lang="en-US" smtClean="0"/>
              <a:pPr>
                <a:defRPr/>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endParaRPr lang="sv-SE" dirty="0" smtClean="0">
              <a:latin typeface="Times"/>
            </a:endParaRPr>
          </a:p>
        </p:txBody>
      </p:sp>
      <p:sp>
        <p:nvSpPr>
          <p:cNvPr id="118788" name="Slide Number Placeholder 3"/>
          <p:cNvSpPr>
            <a:spLocks noGrp="1"/>
          </p:cNvSpPr>
          <p:nvPr>
            <p:ph type="sldNum" sz="quarter" idx="5"/>
          </p:nvPr>
        </p:nvSpPr>
        <p:spPr>
          <a:noFill/>
        </p:spPr>
        <p:txBody>
          <a:bodyPr/>
          <a:lstStyle/>
          <a:p>
            <a:fld id="{7A1F9A0D-2C86-44AE-BE28-EC60164FE99C}" type="slidenum">
              <a:rPr lang="en-US" smtClean="0">
                <a:latin typeface="Times"/>
              </a:rPr>
              <a:pPr/>
              <a:t>5</a:t>
            </a:fld>
            <a:endParaRPr lang="en-US" smtClean="0">
              <a:latin typeface="Time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26EECF4B-95CF-46C5-A3D8-AF7955152A39}" type="slidenum">
              <a:rPr lang="en-US" smtClean="0">
                <a:latin typeface="Times"/>
              </a:rPr>
              <a:pPr/>
              <a:t>8</a:t>
            </a:fld>
            <a:endParaRPr lang="en-US" smtClean="0">
              <a:latin typeface="Time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sv-SE" b="1" dirty="0" smtClean="0">
              <a:latin typeface="Time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B3791D7D-2514-4B94-B854-87F4D255CA39}" type="slidenum">
              <a:rPr lang="en-US" smtClean="0">
                <a:latin typeface="Times"/>
              </a:rPr>
              <a:pPr/>
              <a:t>9</a:t>
            </a:fld>
            <a:endParaRPr lang="en-US" smtClean="0">
              <a:latin typeface="Time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en-US" b="0" dirty="0" smtClean="0">
                <a:latin typeface="Times"/>
              </a:rPr>
              <a:t>Different from 5900S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80C430EC-BE26-4CC3-9184-FB871ACF912D}" type="slidenum">
              <a:rPr lang="en-US" smtClean="0">
                <a:latin typeface="Times"/>
              </a:rPr>
              <a:pPr/>
              <a:t>10</a:t>
            </a:fld>
            <a:endParaRPr lang="en-US" smtClean="0">
              <a:latin typeface="Time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b="0" dirty="0" smtClean="0">
              <a:latin typeface="Time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pPr>
              <a:buFontTx/>
              <a:buNone/>
              <a:defRPr/>
            </a:pPr>
            <a:endParaRPr lang="sv-SE" dirty="0" smtClean="0">
              <a:latin typeface="Times"/>
            </a:endParaRPr>
          </a:p>
        </p:txBody>
      </p:sp>
      <p:sp>
        <p:nvSpPr>
          <p:cNvPr id="123908" name="Slide Number Placeholder 3"/>
          <p:cNvSpPr>
            <a:spLocks noGrp="1"/>
          </p:cNvSpPr>
          <p:nvPr>
            <p:ph type="sldNum" sz="quarter" idx="5"/>
          </p:nvPr>
        </p:nvSpPr>
        <p:spPr>
          <a:noFill/>
        </p:spPr>
        <p:txBody>
          <a:bodyPr/>
          <a:lstStyle/>
          <a:p>
            <a:fld id="{2B20F4FF-CE4A-4C19-9377-50F7EA71CBB3}" type="slidenum">
              <a:rPr lang="en-US" smtClean="0">
                <a:latin typeface="Times"/>
              </a:rPr>
              <a:pPr/>
              <a:t>11</a:t>
            </a:fld>
            <a:endParaRPr lang="en-US" smtClean="0">
              <a:latin typeface="Time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14" descr="process management"/>
          <p:cNvPicPr>
            <a:picLocks noChangeAspect="1" noChangeArrowheads="1"/>
          </p:cNvPicPr>
          <p:nvPr/>
        </p:nvPicPr>
        <p:blipFill>
          <a:blip r:embed="rId2" cstate="print"/>
          <a:srcRect/>
          <a:stretch>
            <a:fillRect/>
          </a:stretch>
        </p:blipFill>
        <p:spPr bwMode="auto">
          <a:xfrm>
            <a:off x="5822950" y="4700588"/>
            <a:ext cx="2482850" cy="1662112"/>
          </a:xfrm>
          <a:prstGeom prst="rect">
            <a:avLst/>
          </a:prstGeom>
          <a:noFill/>
          <a:ln w="9525">
            <a:noFill/>
            <a:miter lim="800000"/>
            <a:headEnd/>
            <a:tailEnd/>
          </a:ln>
        </p:spPr>
      </p:pic>
      <p:sp>
        <p:nvSpPr>
          <p:cNvPr id="4" name="Line 4"/>
          <p:cNvSpPr>
            <a:spLocks noChangeShapeType="1"/>
          </p:cNvSpPr>
          <p:nvPr/>
        </p:nvSpPr>
        <p:spPr bwMode="auto">
          <a:xfrm>
            <a:off x="0" y="2557463"/>
            <a:ext cx="8059738" cy="0"/>
          </a:xfrm>
          <a:prstGeom prst="line">
            <a:avLst/>
          </a:prstGeom>
          <a:noFill/>
          <a:ln w="9525">
            <a:solidFill>
              <a:schemeClr val="hlink"/>
            </a:solidFill>
            <a:round/>
            <a:headEnd/>
            <a:tailEnd/>
          </a:ln>
          <a:effectLst/>
        </p:spPr>
        <p:txBody>
          <a:bodyPr wrap="none" anchor="ctr"/>
          <a:lstStyle/>
          <a:p>
            <a:pPr>
              <a:defRPr/>
            </a:pPr>
            <a:endParaRPr lang="sv-SE">
              <a:latin typeface="Arial" pitchFamily="34" charset="0"/>
            </a:endParaRPr>
          </a:p>
        </p:txBody>
      </p:sp>
      <p:sp>
        <p:nvSpPr>
          <p:cNvPr id="5" name="Line 5"/>
          <p:cNvSpPr>
            <a:spLocks noChangeShapeType="1"/>
          </p:cNvSpPr>
          <p:nvPr/>
        </p:nvSpPr>
        <p:spPr bwMode="auto">
          <a:xfrm>
            <a:off x="1952625" y="0"/>
            <a:ext cx="0" cy="3436938"/>
          </a:xfrm>
          <a:prstGeom prst="line">
            <a:avLst/>
          </a:prstGeom>
          <a:noFill/>
          <a:ln w="9525">
            <a:solidFill>
              <a:schemeClr val="hlink"/>
            </a:solidFill>
            <a:round/>
            <a:headEnd/>
            <a:tailEnd/>
          </a:ln>
          <a:effectLst/>
        </p:spPr>
        <p:txBody>
          <a:bodyPr wrap="none" anchor="ctr"/>
          <a:lstStyle/>
          <a:p>
            <a:pPr>
              <a:defRPr/>
            </a:pPr>
            <a:endParaRPr lang="sv-SE">
              <a:latin typeface="Arial" pitchFamily="34" charset="0"/>
            </a:endParaRPr>
          </a:p>
        </p:txBody>
      </p:sp>
      <p:sp>
        <p:nvSpPr>
          <p:cNvPr id="6" name="Text Box 6"/>
          <p:cNvSpPr txBox="1">
            <a:spLocks noChangeArrowheads="1"/>
          </p:cNvSpPr>
          <p:nvPr/>
        </p:nvSpPr>
        <p:spPr bwMode="auto">
          <a:xfrm>
            <a:off x="6084888" y="6602413"/>
            <a:ext cx="2138362" cy="214312"/>
          </a:xfrm>
          <a:prstGeom prst="rect">
            <a:avLst/>
          </a:prstGeom>
          <a:noFill/>
          <a:ln w="9525">
            <a:noFill/>
            <a:miter lim="800000"/>
            <a:headEnd/>
            <a:tailEnd/>
          </a:ln>
          <a:effectLst/>
        </p:spPr>
        <p:txBody>
          <a:bodyPr lIns="54000" rIns="54000">
            <a:spAutoFit/>
          </a:bodyPr>
          <a:lstStyle/>
          <a:p>
            <a:pPr algn="l">
              <a:defRPr/>
            </a:pPr>
            <a:r>
              <a:rPr lang="sv-SE" sz="800" i="1">
                <a:solidFill>
                  <a:schemeClr val="tx1"/>
                </a:solidFill>
                <a:latin typeface="Arial" pitchFamily="34" charset="0"/>
              </a:rPr>
              <a:t>Rosemount Tank Radar AB Confidential</a:t>
            </a:r>
            <a:endParaRPr lang="en-US" sz="800" i="1" dirty="0">
              <a:solidFill>
                <a:schemeClr val="tx1"/>
              </a:solidFill>
              <a:latin typeface="Arial" pitchFamily="34" charset="0"/>
            </a:endParaRPr>
          </a:p>
        </p:txBody>
      </p:sp>
      <p:pic>
        <p:nvPicPr>
          <p:cNvPr id="7" name="Picture 7" descr="Rosemount_Tank_Gauging_blue"/>
          <p:cNvPicPr>
            <a:picLocks noChangeAspect="1" noChangeArrowheads="1"/>
          </p:cNvPicPr>
          <p:nvPr/>
        </p:nvPicPr>
        <p:blipFill>
          <a:blip r:embed="rId3" cstate="print"/>
          <a:srcRect/>
          <a:stretch>
            <a:fillRect/>
          </a:stretch>
        </p:blipFill>
        <p:spPr bwMode="auto">
          <a:xfrm>
            <a:off x="1042988" y="5570538"/>
            <a:ext cx="1770062" cy="568325"/>
          </a:xfrm>
          <a:prstGeom prst="rect">
            <a:avLst/>
          </a:prstGeom>
          <a:noFill/>
          <a:ln w="9525">
            <a:noFill/>
            <a:miter lim="800000"/>
            <a:headEnd/>
            <a:tailEnd/>
          </a:ln>
        </p:spPr>
      </p:pic>
      <p:pic>
        <p:nvPicPr>
          <p:cNvPr id="8" name="Picture 8" descr="raptor logo jpg"/>
          <p:cNvPicPr>
            <a:picLocks noChangeAspect="1" noChangeArrowheads="1"/>
          </p:cNvPicPr>
          <p:nvPr userDrawn="1"/>
        </p:nvPicPr>
        <p:blipFill>
          <a:blip r:embed="rId4" cstate="print"/>
          <a:srcRect/>
          <a:stretch>
            <a:fillRect/>
          </a:stretch>
        </p:blipFill>
        <p:spPr bwMode="auto">
          <a:xfrm>
            <a:off x="2124075" y="981075"/>
            <a:ext cx="5499100" cy="1495425"/>
          </a:xfrm>
          <a:prstGeom prst="rect">
            <a:avLst/>
          </a:prstGeom>
          <a:noFill/>
          <a:ln w="9525">
            <a:noFill/>
            <a:miter lim="800000"/>
            <a:headEnd/>
            <a:tailEnd/>
          </a:ln>
        </p:spPr>
      </p:pic>
      <p:sp>
        <p:nvSpPr>
          <p:cNvPr id="114691" name="Rectangle 3"/>
          <p:cNvSpPr>
            <a:spLocks noGrp="1" noChangeArrowheads="1"/>
          </p:cNvSpPr>
          <p:nvPr>
            <p:ph type="subTitle" idx="1"/>
          </p:nvPr>
        </p:nvSpPr>
        <p:spPr>
          <a:xfrm>
            <a:off x="2057400" y="2692400"/>
            <a:ext cx="5575300" cy="16510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9"/>
          <p:cNvSpPr>
            <a:spLocks noGrp="1" noChangeArrowheads="1"/>
          </p:cNvSpPr>
          <p:nvPr>
            <p:ph type="dt" sz="half" idx="10"/>
          </p:nvPr>
        </p:nvSpPr>
        <p:spPr/>
        <p:txBody>
          <a:bodyPr/>
          <a:lstStyle>
            <a:lvl1pPr>
              <a:defRPr/>
            </a:lvl1pPr>
          </a:lstStyle>
          <a:p>
            <a:pPr>
              <a:defRPr/>
            </a:pPr>
            <a:endParaRPr lang="en-US"/>
          </a:p>
        </p:txBody>
      </p:sp>
      <p:sp>
        <p:nvSpPr>
          <p:cNvPr id="5" name="Rectangle 10"/>
          <p:cNvSpPr>
            <a:spLocks noGrp="1" noChangeArrowheads="1"/>
          </p:cNvSpPr>
          <p:nvPr>
            <p:ph type="ftr" sz="quarter" idx="11"/>
          </p:nvPr>
        </p:nvSpPr>
        <p:spPr/>
        <p:txBody>
          <a:bodyPr/>
          <a:lstStyle>
            <a:lvl1pPr>
              <a:defRPr/>
            </a:lvl1pPr>
          </a:lstStyle>
          <a:p>
            <a:pPr>
              <a:defRPr/>
            </a:pPr>
            <a:endParaRPr lang="en-US"/>
          </a:p>
        </p:txBody>
      </p:sp>
      <p:sp>
        <p:nvSpPr>
          <p:cNvPr id="6" name="Rectangle 11"/>
          <p:cNvSpPr>
            <a:spLocks noGrp="1" noChangeArrowheads="1"/>
          </p:cNvSpPr>
          <p:nvPr>
            <p:ph type="sldNum" sz="quarter" idx="12"/>
          </p:nvPr>
        </p:nvSpPr>
        <p:spPr/>
        <p:txBody>
          <a:bodyPr/>
          <a:lstStyle>
            <a:lvl1pPr>
              <a:defRPr/>
            </a:lvl1pPr>
          </a:lstStyle>
          <a:p>
            <a:pPr>
              <a:defRPr/>
            </a:pPr>
            <a:fld id="{BCE8F1F6-C643-4147-8935-564E4EB14818}" type="slidenum">
              <a:rPr lang="en-US"/>
              <a:pPr>
                <a:defRPr/>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9425" y="406400"/>
            <a:ext cx="2085975" cy="5346700"/>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571500" y="406400"/>
            <a:ext cx="6105525" cy="5346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9"/>
          <p:cNvSpPr>
            <a:spLocks noGrp="1" noChangeArrowheads="1"/>
          </p:cNvSpPr>
          <p:nvPr>
            <p:ph type="dt" sz="half" idx="10"/>
          </p:nvPr>
        </p:nvSpPr>
        <p:spPr/>
        <p:txBody>
          <a:bodyPr/>
          <a:lstStyle>
            <a:lvl1pPr>
              <a:defRPr/>
            </a:lvl1pPr>
          </a:lstStyle>
          <a:p>
            <a:pPr>
              <a:defRPr/>
            </a:pPr>
            <a:endParaRPr lang="en-US"/>
          </a:p>
        </p:txBody>
      </p:sp>
      <p:sp>
        <p:nvSpPr>
          <p:cNvPr id="5" name="Rectangle 10"/>
          <p:cNvSpPr>
            <a:spLocks noGrp="1" noChangeArrowheads="1"/>
          </p:cNvSpPr>
          <p:nvPr>
            <p:ph type="ftr" sz="quarter" idx="11"/>
          </p:nvPr>
        </p:nvSpPr>
        <p:spPr/>
        <p:txBody>
          <a:bodyPr/>
          <a:lstStyle>
            <a:lvl1pPr>
              <a:defRPr/>
            </a:lvl1pPr>
          </a:lstStyle>
          <a:p>
            <a:pPr>
              <a:defRPr/>
            </a:pPr>
            <a:endParaRPr lang="en-US"/>
          </a:p>
        </p:txBody>
      </p:sp>
      <p:sp>
        <p:nvSpPr>
          <p:cNvPr id="6" name="Rectangle 11"/>
          <p:cNvSpPr>
            <a:spLocks noGrp="1" noChangeArrowheads="1"/>
          </p:cNvSpPr>
          <p:nvPr>
            <p:ph type="sldNum" sz="quarter" idx="12"/>
          </p:nvPr>
        </p:nvSpPr>
        <p:spPr/>
        <p:txBody>
          <a:bodyPr/>
          <a:lstStyle>
            <a:lvl1pPr>
              <a:defRPr/>
            </a:lvl1pPr>
          </a:lstStyle>
          <a:p>
            <a:pPr>
              <a:defRPr/>
            </a:pPr>
            <a:fld id="{35B30C0C-5524-47D5-88AF-DE2B0C357660}" type="slidenum">
              <a:rPr lang="en-US"/>
              <a:pPr>
                <a:defRPr/>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200" y="406400"/>
            <a:ext cx="7594600" cy="723900"/>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571500" y="1206500"/>
            <a:ext cx="4095750" cy="4546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819650" y="1206500"/>
            <a:ext cx="4095750" cy="4546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Rectangle 9"/>
          <p:cNvSpPr>
            <a:spLocks noGrp="1" noChangeArrowheads="1"/>
          </p:cNvSpPr>
          <p:nvPr>
            <p:ph type="dt" sz="half" idx="10"/>
          </p:nvPr>
        </p:nvSpPr>
        <p:spPr/>
        <p:txBody>
          <a:bodyPr/>
          <a:lstStyle>
            <a:lvl1pPr>
              <a:defRPr/>
            </a:lvl1pPr>
          </a:lstStyle>
          <a:p>
            <a:pPr>
              <a:defRPr/>
            </a:pPr>
            <a:endParaRPr lang="en-US"/>
          </a:p>
        </p:txBody>
      </p:sp>
      <p:sp>
        <p:nvSpPr>
          <p:cNvPr id="6" name="Rectangle 10"/>
          <p:cNvSpPr>
            <a:spLocks noGrp="1" noChangeArrowheads="1"/>
          </p:cNvSpPr>
          <p:nvPr>
            <p:ph type="ftr" sz="quarter" idx="11"/>
          </p:nvPr>
        </p:nvSpPr>
        <p:spPr/>
        <p:txBody>
          <a:bodyPr/>
          <a:lstStyle>
            <a:lvl1pPr>
              <a:defRPr/>
            </a:lvl1pPr>
          </a:lstStyle>
          <a:p>
            <a:pPr>
              <a:defRPr/>
            </a:pPr>
            <a:endParaRPr lang="en-US"/>
          </a:p>
        </p:txBody>
      </p:sp>
      <p:sp>
        <p:nvSpPr>
          <p:cNvPr id="7" name="Rectangle 11"/>
          <p:cNvSpPr>
            <a:spLocks noGrp="1" noChangeArrowheads="1"/>
          </p:cNvSpPr>
          <p:nvPr>
            <p:ph type="sldNum" sz="quarter" idx="12"/>
          </p:nvPr>
        </p:nvSpPr>
        <p:spPr/>
        <p:txBody>
          <a:bodyPr/>
          <a:lstStyle>
            <a:lvl1pPr>
              <a:defRPr/>
            </a:lvl1pPr>
          </a:lstStyle>
          <a:p>
            <a:pPr>
              <a:defRPr/>
            </a:pPr>
            <a:fld id="{98EE728A-F299-4450-A6CA-12288B53001A}" type="slidenum">
              <a:rPr lang="en-US"/>
              <a:pPr>
                <a:defRPr/>
              </a:pPr>
              <a:t>‹#›</a:t>
            </a:fld>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84200" y="406400"/>
            <a:ext cx="7594600" cy="723900"/>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571500" y="1206500"/>
            <a:ext cx="4095750" cy="4546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quarter" idx="2"/>
          </p:nvPr>
        </p:nvSpPr>
        <p:spPr>
          <a:xfrm>
            <a:off x="4819650" y="1206500"/>
            <a:ext cx="4095750" cy="2197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Content Placeholder 4"/>
          <p:cNvSpPr>
            <a:spLocks noGrp="1"/>
          </p:cNvSpPr>
          <p:nvPr>
            <p:ph sz="quarter" idx="3"/>
          </p:nvPr>
        </p:nvSpPr>
        <p:spPr>
          <a:xfrm>
            <a:off x="4819650" y="3556000"/>
            <a:ext cx="4095750" cy="2197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Rectangle 9"/>
          <p:cNvSpPr>
            <a:spLocks noGrp="1" noChangeArrowheads="1"/>
          </p:cNvSpPr>
          <p:nvPr>
            <p:ph type="dt" sz="half" idx="10"/>
          </p:nvPr>
        </p:nvSpPr>
        <p:spPr/>
        <p:txBody>
          <a:bodyPr/>
          <a:lstStyle>
            <a:lvl1pPr>
              <a:defRPr/>
            </a:lvl1pPr>
          </a:lstStyle>
          <a:p>
            <a:pPr>
              <a:defRPr/>
            </a:pPr>
            <a:endParaRPr lang="en-US"/>
          </a:p>
        </p:txBody>
      </p:sp>
      <p:sp>
        <p:nvSpPr>
          <p:cNvPr id="7" name="Rectangle 10"/>
          <p:cNvSpPr>
            <a:spLocks noGrp="1" noChangeArrowheads="1"/>
          </p:cNvSpPr>
          <p:nvPr>
            <p:ph type="ftr" sz="quarter" idx="11"/>
          </p:nvPr>
        </p:nvSpPr>
        <p:spPr/>
        <p:txBody>
          <a:bodyPr/>
          <a:lstStyle>
            <a:lvl1pPr>
              <a:defRPr/>
            </a:lvl1pPr>
          </a:lstStyle>
          <a:p>
            <a:pPr>
              <a:defRPr/>
            </a:pPr>
            <a:endParaRPr lang="en-US"/>
          </a:p>
        </p:txBody>
      </p:sp>
      <p:sp>
        <p:nvSpPr>
          <p:cNvPr id="8" name="Rectangle 11"/>
          <p:cNvSpPr>
            <a:spLocks noGrp="1" noChangeArrowheads="1"/>
          </p:cNvSpPr>
          <p:nvPr>
            <p:ph type="sldNum" sz="quarter" idx="12"/>
          </p:nvPr>
        </p:nvSpPr>
        <p:spPr/>
        <p:txBody>
          <a:bodyPr/>
          <a:lstStyle>
            <a:lvl1pPr>
              <a:defRPr/>
            </a:lvl1pPr>
          </a:lstStyle>
          <a:p>
            <a:pPr>
              <a:defRPr/>
            </a:pPr>
            <a:fld id="{D114B6EF-CA85-412E-AC6C-1BAC54645A46}" type="slidenum">
              <a:rPr lang="en-US"/>
              <a:pPr>
                <a:defRPr/>
              </a:pPr>
              <a:t>‹#›</a:t>
            </a:fld>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9"/>
          <p:cNvSpPr>
            <a:spLocks noGrp="1" noChangeArrowheads="1"/>
          </p:cNvSpPr>
          <p:nvPr>
            <p:ph type="dt" sz="half" idx="10"/>
          </p:nvPr>
        </p:nvSpPr>
        <p:spPr/>
        <p:txBody>
          <a:bodyPr/>
          <a:lstStyle>
            <a:lvl1pPr>
              <a:defRPr/>
            </a:lvl1pPr>
          </a:lstStyle>
          <a:p>
            <a:pPr>
              <a:defRPr/>
            </a:pPr>
            <a:endParaRPr lang="en-US"/>
          </a:p>
        </p:txBody>
      </p:sp>
      <p:sp>
        <p:nvSpPr>
          <p:cNvPr id="5" name="Rectangle 10"/>
          <p:cNvSpPr>
            <a:spLocks noGrp="1" noChangeArrowheads="1"/>
          </p:cNvSpPr>
          <p:nvPr>
            <p:ph type="ftr" sz="quarter" idx="11"/>
          </p:nvPr>
        </p:nvSpPr>
        <p:spPr/>
        <p:txBody>
          <a:bodyPr/>
          <a:lstStyle>
            <a:lvl1pPr>
              <a:defRPr/>
            </a:lvl1pPr>
          </a:lstStyle>
          <a:p>
            <a:pPr>
              <a:defRPr/>
            </a:pPr>
            <a:endParaRPr lang="en-US"/>
          </a:p>
        </p:txBody>
      </p:sp>
      <p:sp>
        <p:nvSpPr>
          <p:cNvPr id="6" name="Rectangle 11"/>
          <p:cNvSpPr>
            <a:spLocks noGrp="1" noChangeArrowheads="1"/>
          </p:cNvSpPr>
          <p:nvPr>
            <p:ph type="sldNum" sz="quarter" idx="12"/>
          </p:nvPr>
        </p:nvSpPr>
        <p:spPr/>
        <p:txBody>
          <a:bodyPr/>
          <a:lstStyle>
            <a:lvl1pPr>
              <a:defRPr/>
            </a:lvl1pPr>
          </a:lstStyle>
          <a:p>
            <a:pPr>
              <a:defRPr/>
            </a:pPr>
            <a:fld id="{7F3ECC51-C828-40F3-80B9-C2047E396810}" type="slidenum">
              <a:rPr lang="en-US"/>
              <a:pPr>
                <a:defRPr/>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dt" sz="half" idx="10"/>
          </p:nvPr>
        </p:nvSpPr>
        <p:spPr/>
        <p:txBody>
          <a:bodyPr/>
          <a:lstStyle>
            <a:lvl1pPr>
              <a:defRPr/>
            </a:lvl1pPr>
          </a:lstStyle>
          <a:p>
            <a:pPr>
              <a:defRPr/>
            </a:pPr>
            <a:endParaRPr lang="en-US"/>
          </a:p>
        </p:txBody>
      </p:sp>
      <p:sp>
        <p:nvSpPr>
          <p:cNvPr id="5" name="Rectangle 10"/>
          <p:cNvSpPr>
            <a:spLocks noGrp="1" noChangeArrowheads="1"/>
          </p:cNvSpPr>
          <p:nvPr>
            <p:ph type="ftr" sz="quarter" idx="11"/>
          </p:nvPr>
        </p:nvSpPr>
        <p:spPr/>
        <p:txBody>
          <a:bodyPr/>
          <a:lstStyle>
            <a:lvl1pPr>
              <a:defRPr/>
            </a:lvl1pPr>
          </a:lstStyle>
          <a:p>
            <a:pPr>
              <a:defRPr/>
            </a:pPr>
            <a:endParaRPr lang="en-US"/>
          </a:p>
        </p:txBody>
      </p:sp>
      <p:sp>
        <p:nvSpPr>
          <p:cNvPr id="6" name="Rectangle 11"/>
          <p:cNvSpPr>
            <a:spLocks noGrp="1" noChangeArrowheads="1"/>
          </p:cNvSpPr>
          <p:nvPr>
            <p:ph type="sldNum" sz="quarter" idx="12"/>
          </p:nvPr>
        </p:nvSpPr>
        <p:spPr/>
        <p:txBody>
          <a:bodyPr/>
          <a:lstStyle>
            <a:lvl1pPr>
              <a:defRPr/>
            </a:lvl1pPr>
          </a:lstStyle>
          <a:p>
            <a:pPr>
              <a:defRPr/>
            </a:pPr>
            <a:fld id="{513CB822-BD69-492D-A19B-DC15315A6B39}" type="slidenum">
              <a:rPr lang="en-US"/>
              <a:pPr>
                <a:defRPr/>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57150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81965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Rectangle 9"/>
          <p:cNvSpPr>
            <a:spLocks noGrp="1" noChangeArrowheads="1"/>
          </p:cNvSpPr>
          <p:nvPr>
            <p:ph type="dt" sz="half" idx="10"/>
          </p:nvPr>
        </p:nvSpPr>
        <p:spPr/>
        <p:txBody>
          <a:bodyPr/>
          <a:lstStyle>
            <a:lvl1pPr>
              <a:defRPr/>
            </a:lvl1pPr>
          </a:lstStyle>
          <a:p>
            <a:pPr>
              <a:defRPr/>
            </a:pPr>
            <a:endParaRPr lang="en-US"/>
          </a:p>
        </p:txBody>
      </p:sp>
      <p:sp>
        <p:nvSpPr>
          <p:cNvPr id="6" name="Rectangle 10"/>
          <p:cNvSpPr>
            <a:spLocks noGrp="1" noChangeArrowheads="1"/>
          </p:cNvSpPr>
          <p:nvPr>
            <p:ph type="ftr" sz="quarter" idx="11"/>
          </p:nvPr>
        </p:nvSpPr>
        <p:spPr/>
        <p:txBody>
          <a:bodyPr/>
          <a:lstStyle>
            <a:lvl1pPr>
              <a:defRPr/>
            </a:lvl1pPr>
          </a:lstStyle>
          <a:p>
            <a:pPr>
              <a:defRPr/>
            </a:pPr>
            <a:endParaRPr lang="en-US"/>
          </a:p>
        </p:txBody>
      </p:sp>
      <p:sp>
        <p:nvSpPr>
          <p:cNvPr id="7" name="Rectangle 11"/>
          <p:cNvSpPr>
            <a:spLocks noGrp="1" noChangeArrowheads="1"/>
          </p:cNvSpPr>
          <p:nvPr>
            <p:ph type="sldNum" sz="quarter" idx="12"/>
          </p:nvPr>
        </p:nvSpPr>
        <p:spPr/>
        <p:txBody>
          <a:bodyPr/>
          <a:lstStyle>
            <a:lvl1pPr>
              <a:defRPr/>
            </a:lvl1pPr>
          </a:lstStyle>
          <a:p>
            <a:pPr>
              <a:defRPr/>
            </a:pPr>
            <a:fld id="{792A3FDE-3DCF-4E64-BFFE-E6C158678FCB}" type="slidenum">
              <a:rPr lang="en-US"/>
              <a:pPr>
                <a:defRPr/>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Rectangle 9"/>
          <p:cNvSpPr>
            <a:spLocks noGrp="1" noChangeArrowheads="1"/>
          </p:cNvSpPr>
          <p:nvPr>
            <p:ph type="dt" sz="half" idx="10"/>
          </p:nvPr>
        </p:nvSpPr>
        <p:spPr/>
        <p:txBody>
          <a:bodyPr/>
          <a:lstStyle>
            <a:lvl1pPr>
              <a:defRPr/>
            </a:lvl1pPr>
          </a:lstStyle>
          <a:p>
            <a:pPr>
              <a:defRPr/>
            </a:pPr>
            <a:endParaRPr lang="en-US"/>
          </a:p>
        </p:txBody>
      </p:sp>
      <p:sp>
        <p:nvSpPr>
          <p:cNvPr id="8" name="Rectangle 10"/>
          <p:cNvSpPr>
            <a:spLocks noGrp="1" noChangeArrowheads="1"/>
          </p:cNvSpPr>
          <p:nvPr>
            <p:ph type="ftr" sz="quarter" idx="11"/>
          </p:nvPr>
        </p:nvSpPr>
        <p:spPr/>
        <p:txBody>
          <a:bodyPr/>
          <a:lstStyle>
            <a:lvl1pPr>
              <a:defRPr/>
            </a:lvl1pPr>
          </a:lstStyle>
          <a:p>
            <a:pPr>
              <a:defRPr/>
            </a:pPr>
            <a:endParaRPr lang="en-US"/>
          </a:p>
        </p:txBody>
      </p:sp>
      <p:sp>
        <p:nvSpPr>
          <p:cNvPr id="9" name="Rectangle 11"/>
          <p:cNvSpPr>
            <a:spLocks noGrp="1" noChangeArrowheads="1"/>
          </p:cNvSpPr>
          <p:nvPr>
            <p:ph type="sldNum" sz="quarter" idx="12"/>
          </p:nvPr>
        </p:nvSpPr>
        <p:spPr/>
        <p:txBody>
          <a:bodyPr/>
          <a:lstStyle>
            <a:lvl1pPr>
              <a:defRPr/>
            </a:lvl1pPr>
          </a:lstStyle>
          <a:p>
            <a:pPr>
              <a:defRPr/>
            </a:pPr>
            <a:fld id="{C33CEFA3-06C4-4204-9AEF-611CAB27FDEC}" type="slidenum">
              <a:rPr lang="en-US"/>
              <a:pPr>
                <a:defRPr/>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Rectangle 9"/>
          <p:cNvSpPr>
            <a:spLocks noGrp="1" noChangeArrowheads="1"/>
          </p:cNvSpPr>
          <p:nvPr>
            <p:ph type="dt" sz="half" idx="10"/>
          </p:nvPr>
        </p:nvSpPr>
        <p:spPr/>
        <p:txBody>
          <a:bodyPr/>
          <a:lstStyle>
            <a:lvl1pPr>
              <a:defRPr/>
            </a:lvl1pPr>
          </a:lstStyle>
          <a:p>
            <a:pPr>
              <a:defRPr/>
            </a:pPr>
            <a:endParaRPr lang="en-US"/>
          </a:p>
        </p:txBody>
      </p:sp>
      <p:sp>
        <p:nvSpPr>
          <p:cNvPr id="4" name="Rectangle 10"/>
          <p:cNvSpPr>
            <a:spLocks noGrp="1" noChangeArrowheads="1"/>
          </p:cNvSpPr>
          <p:nvPr>
            <p:ph type="ftr" sz="quarter" idx="11"/>
          </p:nvPr>
        </p:nvSpPr>
        <p:spPr/>
        <p:txBody>
          <a:bodyPr/>
          <a:lstStyle>
            <a:lvl1pPr>
              <a:defRPr/>
            </a:lvl1pPr>
          </a:lstStyle>
          <a:p>
            <a:pPr>
              <a:defRPr/>
            </a:pPr>
            <a:endParaRPr lang="en-US"/>
          </a:p>
        </p:txBody>
      </p:sp>
      <p:sp>
        <p:nvSpPr>
          <p:cNvPr id="5" name="Rectangle 11"/>
          <p:cNvSpPr>
            <a:spLocks noGrp="1" noChangeArrowheads="1"/>
          </p:cNvSpPr>
          <p:nvPr>
            <p:ph type="sldNum" sz="quarter" idx="12"/>
          </p:nvPr>
        </p:nvSpPr>
        <p:spPr/>
        <p:txBody>
          <a:bodyPr/>
          <a:lstStyle>
            <a:lvl1pPr>
              <a:defRPr/>
            </a:lvl1pPr>
          </a:lstStyle>
          <a:p>
            <a:pPr>
              <a:defRPr/>
            </a:pPr>
            <a:fld id="{C056E15B-ED0C-45AF-86E6-2B89D37A327E}" type="slidenum">
              <a:rPr lang="en-US"/>
              <a:pPr>
                <a:defRPr/>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p:txBody>
          <a:bodyPr/>
          <a:lstStyle>
            <a:lvl1pPr>
              <a:defRPr/>
            </a:lvl1pPr>
          </a:lstStyle>
          <a:p>
            <a:pPr>
              <a:defRPr/>
            </a:pPr>
            <a:endParaRPr lang="en-US"/>
          </a:p>
        </p:txBody>
      </p:sp>
      <p:sp>
        <p:nvSpPr>
          <p:cNvPr id="3" name="Rectangle 10"/>
          <p:cNvSpPr>
            <a:spLocks noGrp="1" noChangeArrowheads="1"/>
          </p:cNvSpPr>
          <p:nvPr>
            <p:ph type="ftr" sz="quarter" idx="11"/>
          </p:nvPr>
        </p:nvSpPr>
        <p:spPr/>
        <p:txBody>
          <a:bodyPr/>
          <a:lstStyle>
            <a:lvl1pPr>
              <a:defRPr/>
            </a:lvl1pPr>
          </a:lstStyle>
          <a:p>
            <a:pPr>
              <a:defRPr/>
            </a:pPr>
            <a:endParaRPr lang="en-US"/>
          </a:p>
        </p:txBody>
      </p:sp>
      <p:sp>
        <p:nvSpPr>
          <p:cNvPr id="4" name="Rectangle 11"/>
          <p:cNvSpPr>
            <a:spLocks noGrp="1" noChangeArrowheads="1"/>
          </p:cNvSpPr>
          <p:nvPr>
            <p:ph type="sldNum" sz="quarter" idx="12"/>
          </p:nvPr>
        </p:nvSpPr>
        <p:spPr/>
        <p:txBody>
          <a:bodyPr/>
          <a:lstStyle>
            <a:lvl1pPr>
              <a:defRPr/>
            </a:lvl1pPr>
          </a:lstStyle>
          <a:p>
            <a:pPr>
              <a:defRPr/>
            </a:pPr>
            <a:fld id="{1DDAB8B4-0991-4961-A195-6A836ABF9300}" type="slidenum">
              <a:rPr lang="en-US"/>
              <a:pPr>
                <a:defRPr/>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p:txBody>
          <a:bodyPr/>
          <a:lstStyle>
            <a:lvl1pPr>
              <a:defRPr/>
            </a:lvl1pPr>
          </a:lstStyle>
          <a:p>
            <a:pPr>
              <a:defRPr/>
            </a:pPr>
            <a:endParaRPr lang="en-US"/>
          </a:p>
        </p:txBody>
      </p:sp>
      <p:sp>
        <p:nvSpPr>
          <p:cNvPr id="6" name="Rectangle 10"/>
          <p:cNvSpPr>
            <a:spLocks noGrp="1" noChangeArrowheads="1"/>
          </p:cNvSpPr>
          <p:nvPr>
            <p:ph type="ftr" sz="quarter" idx="11"/>
          </p:nvPr>
        </p:nvSpPr>
        <p:spPr/>
        <p:txBody>
          <a:bodyPr/>
          <a:lstStyle>
            <a:lvl1pPr>
              <a:defRPr/>
            </a:lvl1pPr>
          </a:lstStyle>
          <a:p>
            <a:pPr>
              <a:defRPr/>
            </a:pPr>
            <a:endParaRPr lang="en-US"/>
          </a:p>
        </p:txBody>
      </p:sp>
      <p:sp>
        <p:nvSpPr>
          <p:cNvPr id="7" name="Rectangle 11"/>
          <p:cNvSpPr>
            <a:spLocks noGrp="1" noChangeArrowheads="1"/>
          </p:cNvSpPr>
          <p:nvPr>
            <p:ph type="sldNum" sz="quarter" idx="12"/>
          </p:nvPr>
        </p:nvSpPr>
        <p:spPr/>
        <p:txBody>
          <a:bodyPr/>
          <a:lstStyle>
            <a:lvl1pPr>
              <a:defRPr/>
            </a:lvl1pPr>
          </a:lstStyle>
          <a:p>
            <a:pPr>
              <a:defRPr/>
            </a:pPr>
            <a:fld id="{67D0D989-1E79-4311-B20A-3967BB71754D}" type="slidenum">
              <a:rPr lang="en-US"/>
              <a:pPr>
                <a:defRPr/>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p:txBody>
          <a:bodyPr/>
          <a:lstStyle>
            <a:lvl1pPr>
              <a:defRPr/>
            </a:lvl1pPr>
          </a:lstStyle>
          <a:p>
            <a:pPr>
              <a:defRPr/>
            </a:pPr>
            <a:endParaRPr lang="en-US"/>
          </a:p>
        </p:txBody>
      </p:sp>
      <p:sp>
        <p:nvSpPr>
          <p:cNvPr id="6" name="Rectangle 10"/>
          <p:cNvSpPr>
            <a:spLocks noGrp="1" noChangeArrowheads="1"/>
          </p:cNvSpPr>
          <p:nvPr>
            <p:ph type="ftr" sz="quarter" idx="11"/>
          </p:nvPr>
        </p:nvSpPr>
        <p:spPr/>
        <p:txBody>
          <a:bodyPr/>
          <a:lstStyle>
            <a:lvl1pPr>
              <a:defRPr/>
            </a:lvl1pPr>
          </a:lstStyle>
          <a:p>
            <a:pPr>
              <a:defRPr/>
            </a:pPr>
            <a:endParaRPr lang="en-US"/>
          </a:p>
        </p:txBody>
      </p:sp>
      <p:sp>
        <p:nvSpPr>
          <p:cNvPr id="7" name="Rectangle 11"/>
          <p:cNvSpPr>
            <a:spLocks noGrp="1" noChangeArrowheads="1"/>
          </p:cNvSpPr>
          <p:nvPr>
            <p:ph type="sldNum" sz="quarter" idx="12"/>
          </p:nvPr>
        </p:nvSpPr>
        <p:spPr/>
        <p:txBody>
          <a:bodyPr/>
          <a:lstStyle>
            <a:lvl1pPr>
              <a:defRPr/>
            </a:lvl1pPr>
          </a:lstStyle>
          <a:p>
            <a:pPr>
              <a:defRPr/>
            </a:pPr>
            <a:fld id="{1609FBC1-8180-4C11-89BF-F96AB48682F7}" type="slidenum">
              <a:rPr lang="en-US"/>
              <a:pPr>
                <a:defRPr/>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process management"/>
          <p:cNvPicPr>
            <a:picLocks noChangeAspect="1" noChangeArrowheads="1"/>
          </p:cNvPicPr>
          <p:nvPr/>
        </p:nvPicPr>
        <p:blipFill>
          <a:blip r:embed="rId15" cstate="print"/>
          <a:srcRect/>
          <a:stretch>
            <a:fillRect/>
          </a:stretch>
        </p:blipFill>
        <p:spPr bwMode="auto">
          <a:xfrm>
            <a:off x="7156450" y="5519738"/>
            <a:ext cx="1746250" cy="1168400"/>
          </a:xfrm>
          <a:prstGeom prst="rect">
            <a:avLst/>
          </a:prstGeom>
          <a:noFill/>
          <a:ln w="9525">
            <a:noFill/>
            <a:miter lim="800000"/>
            <a:headEnd/>
            <a:tailEnd/>
          </a:ln>
        </p:spPr>
      </p:pic>
      <p:sp>
        <p:nvSpPr>
          <p:cNvPr id="113667" name="Rectangle 3"/>
          <p:cNvSpPr>
            <a:spLocks noGrp="1" noChangeArrowheads="1"/>
          </p:cNvSpPr>
          <p:nvPr>
            <p:ph type="title"/>
          </p:nvPr>
        </p:nvSpPr>
        <p:spPr bwMode="auto">
          <a:xfrm>
            <a:off x="584200" y="406400"/>
            <a:ext cx="7594600" cy="723900"/>
          </a:xfrm>
          <a:prstGeom prst="rect">
            <a:avLst/>
          </a:prstGeom>
          <a:noFill/>
          <a:ln w="9525">
            <a:noFill/>
            <a:miter lim="800000"/>
            <a:headEnd/>
            <a:tailEnd/>
          </a:ln>
          <a:effectLst>
            <a:outerShdw dist="35921" dir="2700000" algn="ctr" rotWithShape="0">
              <a:schemeClr val="bg1"/>
            </a:outerShdw>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220" name="Rectangle 4"/>
          <p:cNvSpPr>
            <a:spLocks noGrp="1" noChangeArrowheads="1"/>
          </p:cNvSpPr>
          <p:nvPr>
            <p:ph type="body" idx="1"/>
          </p:nvPr>
        </p:nvSpPr>
        <p:spPr bwMode="auto">
          <a:xfrm>
            <a:off x="571500" y="1206500"/>
            <a:ext cx="8343900" cy="454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3669" name="Line 5"/>
          <p:cNvSpPr>
            <a:spLocks noChangeShapeType="1"/>
          </p:cNvSpPr>
          <p:nvPr/>
        </p:nvSpPr>
        <p:spPr bwMode="auto">
          <a:xfrm flipV="1">
            <a:off x="469900" y="0"/>
            <a:ext cx="0" cy="6057900"/>
          </a:xfrm>
          <a:prstGeom prst="line">
            <a:avLst/>
          </a:prstGeom>
          <a:noFill/>
          <a:ln w="9525">
            <a:solidFill>
              <a:schemeClr val="hlink"/>
            </a:solidFill>
            <a:round/>
            <a:headEnd/>
            <a:tailEnd/>
          </a:ln>
          <a:effectLst/>
        </p:spPr>
        <p:txBody>
          <a:bodyPr wrap="none" anchor="ctr"/>
          <a:lstStyle/>
          <a:p>
            <a:pPr>
              <a:defRPr/>
            </a:pPr>
            <a:endParaRPr lang="sv-SE">
              <a:latin typeface="Arial" pitchFamily="34" charset="0"/>
            </a:endParaRPr>
          </a:p>
        </p:txBody>
      </p:sp>
      <p:sp>
        <p:nvSpPr>
          <p:cNvPr id="113670" name="Line 6"/>
          <p:cNvSpPr>
            <a:spLocks noChangeShapeType="1"/>
          </p:cNvSpPr>
          <p:nvPr/>
        </p:nvSpPr>
        <p:spPr bwMode="auto">
          <a:xfrm>
            <a:off x="0" y="1087438"/>
            <a:ext cx="8724900" cy="0"/>
          </a:xfrm>
          <a:prstGeom prst="line">
            <a:avLst/>
          </a:prstGeom>
          <a:noFill/>
          <a:ln w="9525">
            <a:solidFill>
              <a:schemeClr val="hlink"/>
            </a:solidFill>
            <a:round/>
            <a:headEnd/>
            <a:tailEnd/>
          </a:ln>
          <a:effectLst/>
        </p:spPr>
        <p:txBody>
          <a:bodyPr wrap="none" anchor="ctr"/>
          <a:lstStyle/>
          <a:p>
            <a:pPr>
              <a:defRPr/>
            </a:pPr>
            <a:endParaRPr lang="sv-SE">
              <a:latin typeface="Arial" pitchFamily="34" charset="0"/>
            </a:endParaRPr>
          </a:p>
        </p:txBody>
      </p:sp>
      <p:sp>
        <p:nvSpPr>
          <p:cNvPr id="113671" name="Rectangle 7"/>
          <p:cNvSpPr>
            <a:spLocks noChangeArrowheads="1"/>
          </p:cNvSpPr>
          <p:nvPr/>
        </p:nvSpPr>
        <p:spPr bwMode="auto">
          <a:xfrm>
            <a:off x="403225" y="6400800"/>
            <a:ext cx="1392238" cy="482600"/>
          </a:xfrm>
          <a:prstGeom prst="rect">
            <a:avLst/>
          </a:prstGeom>
          <a:noFill/>
          <a:ln w="9525">
            <a:noFill/>
            <a:miter lim="800000"/>
            <a:headEnd/>
            <a:tailEnd/>
          </a:ln>
          <a:effectLst/>
        </p:spPr>
        <p:txBody>
          <a:bodyPr wrap="none">
            <a:spAutoFit/>
          </a:bodyPr>
          <a:lstStyle/>
          <a:p>
            <a:pPr algn="l">
              <a:lnSpc>
                <a:spcPct val="85000"/>
              </a:lnSpc>
              <a:defRPr/>
            </a:pPr>
            <a:r>
              <a:rPr lang="en-US" sz="1000" dirty="0">
                <a:solidFill>
                  <a:schemeClr val="bg1"/>
                </a:solidFill>
                <a:latin typeface="Arial" pitchFamily="34" charset="0"/>
              </a:rPr>
              <a:t>[File Name or Event]</a:t>
            </a:r>
          </a:p>
          <a:p>
            <a:pPr algn="l">
              <a:lnSpc>
                <a:spcPct val="85000"/>
              </a:lnSpc>
              <a:defRPr/>
            </a:pPr>
            <a:r>
              <a:rPr lang="en-US" sz="1000" dirty="0">
                <a:solidFill>
                  <a:schemeClr val="bg1"/>
                </a:solidFill>
                <a:latin typeface="Arial" pitchFamily="34" charset="0"/>
              </a:rPr>
              <a:t>Emerson Confidential</a:t>
            </a:r>
          </a:p>
          <a:p>
            <a:pPr algn="l">
              <a:lnSpc>
                <a:spcPct val="85000"/>
              </a:lnSpc>
              <a:defRPr/>
            </a:pPr>
            <a:r>
              <a:rPr lang="en-US" sz="1000" dirty="0">
                <a:solidFill>
                  <a:schemeClr val="bg1"/>
                </a:solidFill>
                <a:latin typeface="Arial" pitchFamily="34" charset="0"/>
              </a:rPr>
              <a:t>27-Jun-01, Slide </a:t>
            </a:r>
            <a:fld id="{A20FF131-4A6D-46A3-A801-7DD4E727B95F}" type="slidenum">
              <a:rPr lang="en-US" sz="1000">
                <a:solidFill>
                  <a:schemeClr val="bg1"/>
                </a:solidFill>
                <a:latin typeface="Arial" pitchFamily="34" charset="0"/>
              </a:rPr>
              <a:pPr algn="l">
                <a:lnSpc>
                  <a:spcPct val="85000"/>
                </a:lnSpc>
                <a:defRPr/>
              </a:pPr>
              <a:t>‹#›</a:t>
            </a:fld>
            <a:endParaRPr lang="en-US" sz="1000" dirty="0">
              <a:solidFill>
                <a:schemeClr val="bg1"/>
              </a:solidFill>
              <a:latin typeface="Arial" pitchFamily="34" charset="0"/>
            </a:endParaRPr>
          </a:p>
        </p:txBody>
      </p:sp>
      <p:sp>
        <p:nvSpPr>
          <p:cNvPr id="113672" name="Text Box 8"/>
          <p:cNvSpPr txBox="1">
            <a:spLocks noChangeArrowheads="1"/>
          </p:cNvSpPr>
          <p:nvPr/>
        </p:nvSpPr>
        <p:spPr bwMode="auto">
          <a:xfrm>
            <a:off x="7300913" y="6683375"/>
            <a:ext cx="1519237" cy="71438"/>
          </a:xfrm>
          <a:prstGeom prst="rect">
            <a:avLst/>
          </a:prstGeom>
          <a:noFill/>
          <a:ln w="9525">
            <a:noFill/>
            <a:miter lim="800000"/>
            <a:headEnd/>
            <a:tailEnd/>
          </a:ln>
          <a:effectLst/>
        </p:spPr>
        <p:txBody>
          <a:bodyPr lIns="0" tIns="0" rIns="0" bIns="0"/>
          <a:lstStyle/>
          <a:p>
            <a:pPr algn="l">
              <a:defRPr/>
            </a:pPr>
            <a:r>
              <a:rPr lang="sv-SE" sz="600" i="1">
                <a:solidFill>
                  <a:schemeClr val="tx1"/>
                </a:solidFill>
                <a:latin typeface="Arial" pitchFamily="34" charset="0"/>
              </a:rPr>
              <a:t>Rosemount Tank Radar AB Confidential</a:t>
            </a:r>
            <a:endParaRPr lang="en-US" sz="600" i="1" dirty="0">
              <a:solidFill>
                <a:schemeClr val="tx1"/>
              </a:solidFill>
              <a:latin typeface="Arial" pitchFamily="34" charset="0"/>
            </a:endParaRPr>
          </a:p>
        </p:txBody>
      </p:sp>
      <p:sp>
        <p:nvSpPr>
          <p:cNvPr id="113673" name="Rectangle 9"/>
          <p:cNvSpPr>
            <a:spLocks noGrp="1" noChangeArrowheads="1"/>
          </p:cNvSpPr>
          <p:nvPr>
            <p:ph type="dt" sz="half" idx="2"/>
          </p:nvPr>
        </p:nvSpPr>
        <p:spPr bwMode="auto">
          <a:xfrm>
            <a:off x="6011863" y="6683375"/>
            <a:ext cx="936625"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a:solidFill>
                  <a:schemeClr val="tx1"/>
                </a:solidFill>
                <a:latin typeface="Arial" pitchFamily="34" charset="0"/>
              </a:defRPr>
            </a:lvl1pPr>
          </a:lstStyle>
          <a:p>
            <a:pPr>
              <a:defRPr/>
            </a:pPr>
            <a:endParaRPr lang="en-US"/>
          </a:p>
        </p:txBody>
      </p:sp>
      <p:sp>
        <p:nvSpPr>
          <p:cNvPr id="113674" name="Rectangle 10"/>
          <p:cNvSpPr>
            <a:spLocks noGrp="1" noChangeArrowheads="1"/>
          </p:cNvSpPr>
          <p:nvPr>
            <p:ph type="ftr" sz="quarter" idx="3"/>
          </p:nvPr>
        </p:nvSpPr>
        <p:spPr bwMode="auto">
          <a:xfrm>
            <a:off x="468313" y="6683375"/>
            <a:ext cx="5543550"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a:solidFill>
                  <a:schemeClr val="tx1"/>
                </a:solidFill>
                <a:latin typeface="Arial" pitchFamily="34" charset="0"/>
              </a:defRPr>
            </a:lvl1pPr>
          </a:lstStyle>
          <a:p>
            <a:pPr>
              <a:defRPr/>
            </a:pPr>
            <a:endParaRPr lang="en-US"/>
          </a:p>
        </p:txBody>
      </p:sp>
      <p:sp>
        <p:nvSpPr>
          <p:cNvPr id="113675" name="Rectangle 11"/>
          <p:cNvSpPr>
            <a:spLocks noGrp="1" noChangeArrowheads="1"/>
          </p:cNvSpPr>
          <p:nvPr>
            <p:ph type="sldNum" sz="quarter" idx="4"/>
          </p:nvPr>
        </p:nvSpPr>
        <p:spPr bwMode="auto">
          <a:xfrm>
            <a:off x="8610600" y="6681788"/>
            <a:ext cx="217488" cy="71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600">
                <a:solidFill>
                  <a:schemeClr val="tx1"/>
                </a:solidFill>
                <a:latin typeface="Arial" pitchFamily="34" charset="0"/>
              </a:defRPr>
            </a:lvl1pPr>
          </a:lstStyle>
          <a:p>
            <a:pPr>
              <a:defRPr/>
            </a:pPr>
            <a:fld id="{8CFAF813-7579-457F-8759-FE152BAF92E9}" type="slidenum">
              <a:rPr lang="en-US"/>
              <a:pPr>
                <a:defRPr/>
              </a:pPr>
              <a:t>‹#›</a:t>
            </a:fld>
            <a:endParaRPr lang="en-US" dirty="0"/>
          </a:p>
        </p:txBody>
      </p:sp>
      <p:sp>
        <p:nvSpPr>
          <p:cNvPr id="113676" name="NumberOfPages"/>
          <p:cNvSpPr txBox="1">
            <a:spLocks noChangeArrowheads="1"/>
          </p:cNvSpPr>
          <p:nvPr/>
        </p:nvSpPr>
        <p:spPr bwMode="auto">
          <a:xfrm>
            <a:off x="8845550" y="6681788"/>
            <a:ext cx="244475" cy="71437"/>
          </a:xfrm>
          <a:prstGeom prst="rect">
            <a:avLst/>
          </a:prstGeom>
          <a:noFill/>
          <a:ln w="9525">
            <a:noFill/>
            <a:miter lim="800000"/>
            <a:headEnd/>
            <a:tailEnd/>
          </a:ln>
          <a:effectLst/>
        </p:spPr>
        <p:txBody>
          <a:bodyPr lIns="0" tIns="0" rIns="0" bIns="0"/>
          <a:lstStyle/>
          <a:p>
            <a:pPr algn="l">
              <a:spcBef>
                <a:spcPct val="50000"/>
              </a:spcBef>
              <a:defRPr/>
            </a:pPr>
            <a:endParaRPr lang="sv-SE" sz="600">
              <a:solidFill>
                <a:schemeClr val="tx1"/>
              </a:solidFill>
              <a:latin typeface="Arial" pitchFamily="34" charset="0"/>
            </a:endParaRPr>
          </a:p>
        </p:txBody>
      </p:sp>
      <p:pic>
        <p:nvPicPr>
          <p:cNvPr id="9229" name="Picture 13" descr="Rosemount_Tank_Gauging_blue"/>
          <p:cNvPicPr>
            <a:picLocks noChangeAspect="1" noChangeArrowheads="1"/>
          </p:cNvPicPr>
          <p:nvPr/>
        </p:nvPicPr>
        <p:blipFill>
          <a:blip r:embed="rId16" cstate="print"/>
          <a:srcRect/>
          <a:stretch>
            <a:fillRect/>
          </a:stretch>
        </p:blipFill>
        <p:spPr bwMode="auto">
          <a:xfrm>
            <a:off x="611188" y="6130925"/>
            <a:ext cx="1235075" cy="396875"/>
          </a:xfrm>
          <a:prstGeom prst="rect">
            <a:avLst/>
          </a:prstGeom>
          <a:noFill/>
          <a:ln w="9525">
            <a:noFill/>
            <a:miter lim="800000"/>
            <a:headEnd/>
            <a:tailEnd/>
          </a:ln>
        </p:spPr>
      </p:pic>
      <p:pic>
        <p:nvPicPr>
          <p:cNvPr id="9230" name="Picture 14" descr="raptor logo jpg"/>
          <p:cNvPicPr>
            <a:picLocks noChangeAspect="1" noChangeArrowheads="1"/>
          </p:cNvPicPr>
          <p:nvPr userDrawn="1"/>
        </p:nvPicPr>
        <p:blipFill>
          <a:blip r:embed="rId17" cstate="print"/>
          <a:srcRect/>
          <a:stretch>
            <a:fillRect/>
          </a:stretch>
        </p:blipFill>
        <p:spPr bwMode="auto">
          <a:xfrm>
            <a:off x="6948488" y="333375"/>
            <a:ext cx="1800225" cy="48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Lst>
  <p:transition/>
  <p:hf hdr="0" ftr="0" dt="0"/>
  <p:txStyles>
    <p:titleStyle>
      <a:lvl1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mj-lt"/>
          <a:ea typeface="+mj-ea"/>
          <a:cs typeface="+mj-cs"/>
        </a:defRPr>
      </a:lvl1pPr>
      <a:lvl2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pitchFamily="34" charset="0"/>
        </a:defRPr>
      </a:lvl2pPr>
      <a:lvl3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pitchFamily="34" charset="0"/>
        </a:defRPr>
      </a:lvl3pPr>
      <a:lvl4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pitchFamily="34" charset="0"/>
        </a:defRPr>
      </a:lvl4pPr>
      <a:lvl5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pitchFamily="34" charset="0"/>
        </a:defRPr>
      </a:lvl5pPr>
      <a:lvl6pPr marL="457200" algn="l" rtl="0" fontAlgn="base">
        <a:lnSpc>
          <a:spcPct val="85000"/>
        </a:lnSpc>
        <a:spcBef>
          <a:spcPct val="0"/>
        </a:spcBef>
        <a:spcAft>
          <a:spcPct val="0"/>
        </a:spcAft>
        <a:defRPr sz="3200" b="1" i="1">
          <a:solidFill>
            <a:schemeClr val="tx1"/>
          </a:solidFill>
          <a:effectLst>
            <a:outerShdw blurRad="38100" dist="38100" dir="2700000" algn="tl">
              <a:srgbClr val="C0C0C0"/>
            </a:outerShdw>
          </a:effectLst>
          <a:latin typeface="Arial" pitchFamily="34" charset="0"/>
        </a:defRPr>
      </a:lvl6pPr>
      <a:lvl7pPr marL="914400" algn="l" rtl="0" fontAlgn="base">
        <a:lnSpc>
          <a:spcPct val="85000"/>
        </a:lnSpc>
        <a:spcBef>
          <a:spcPct val="0"/>
        </a:spcBef>
        <a:spcAft>
          <a:spcPct val="0"/>
        </a:spcAft>
        <a:defRPr sz="3200" b="1" i="1">
          <a:solidFill>
            <a:schemeClr val="tx1"/>
          </a:solidFill>
          <a:effectLst>
            <a:outerShdw blurRad="38100" dist="38100" dir="2700000" algn="tl">
              <a:srgbClr val="C0C0C0"/>
            </a:outerShdw>
          </a:effectLst>
          <a:latin typeface="Arial" pitchFamily="34" charset="0"/>
        </a:defRPr>
      </a:lvl7pPr>
      <a:lvl8pPr marL="1371600" algn="l" rtl="0" fontAlgn="base">
        <a:lnSpc>
          <a:spcPct val="85000"/>
        </a:lnSpc>
        <a:spcBef>
          <a:spcPct val="0"/>
        </a:spcBef>
        <a:spcAft>
          <a:spcPct val="0"/>
        </a:spcAft>
        <a:defRPr sz="3200" b="1" i="1">
          <a:solidFill>
            <a:schemeClr val="tx1"/>
          </a:solidFill>
          <a:effectLst>
            <a:outerShdw blurRad="38100" dist="38100" dir="2700000" algn="tl">
              <a:srgbClr val="C0C0C0"/>
            </a:outerShdw>
          </a:effectLst>
          <a:latin typeface="Arial" pitchFamily="34" charset="0"/>
        </a:defRPr>
      </a:lvl8pPr>
      <a:lvl9pPr marL="1828800" algn="l" rtl="0" fontAlgn="base">
        <a:lnSpc>
          <a:spcPct val="85000"/>
        </a:lnSpc>
        <a:spcBef>
          <a:spcPct val="0"/>
        </a:spcBef>
        <a:spcAft>
          <a:spcPct val="0"/>
        </a:spcAft>
        <a:defRPr sz="3200" b="1" i="1">
          <a:solidFill>
            <a:schemeClr val="tx1"/>
          </a:solidFill>
          <a:effectLst>
            <a:outerShdw blurRad="38100" dist="38100" dir="2700000" algn="tl">
              <a:srgbClr val="C0C0C0"/>
            </a:outerShdw>
          </a:effectLst>
          <a:latin typeface="Arial" pitchFamily="34" charset="0"/>
        </a:defRPr>
      </a:lvl9pPr>
    </p:titleStyle>
    <p:bodyStyle>
      <a:lvl1pPr marL="342900" indent="-342900" algn="l" rtl="0" eaLnBrk="0" fontAlgn="base" hangingPunct="0">
        <a:lnSpc>
          <a:spcPct val="90000"/>
        </a:lnSpc>
        <a:spcBef>
          <a:spcPct val="20000"/>
        </a:spcBef>
        <a:spcAft>
          <a:spcPct val="15000"/>
        </a:spcAft>
        <a:buClr>
          <a:schemeClr val="bg2"/>
        </a:buClr>
        <a:buSzPct val="60000"/>
        <a:buFont typeface="Wingdings" pitchFamily="2" charset="2"/>
        <a:buChar char="l"/>
        <a:defRPr sz="2800">
          <a:solidFill>
            <a:srgbClr val="000000"/>
          </a:solidFill>
          <a:latin typeface="+mn-lt"/>
          <a:ea typeface="+mn-ea"/>
          <a:cs typeface="+mn-cs"/>
        </a:defRPr>
      </a:lvl1pPr>
      <a:lvl2pPr marL="749300" indent="-292100" algn="l" rtl="0" eaLnBrk="0" fontAlgn="base" hangingPunct="0">
        <a:lnSpc>
          <a:spcPct val="90000"/>
        </a:lnSpc>
        <a:spcBef>
          <a:spcPct val="20000"/>
        </a:spcBef>
        <a:spcAft>
          <a:spcPct val="15000"/>
        </a:spcAft>
        <a:buClr>
          <a:schemeClr val="bg2"/>
        </a:buClr>
        <a:buChar char="–"/>
        <a:defRPr sz="2400">
          <a:solidFill>
            <a:srgbClr val="000000"/>
          </a:solidFill>
          <a:latin typeface="+mn-lt"/>
        </a:defRPr>
      </a:lvl2pPr>
      <a:lvl3pPr marL="1092200" indent="-228600" algn="l" rtl="0" eaLnBrk="0" fontAlgn="base" hangingPunct="0">
        <a:lnSpc>
          <a:spcPct val="90000"/>
        </a:lnSpc>
        <a:spcBef>
          <a:spcPct val="20000"/>
        </a:spcBef>
        <a:spcAft>
          <a:spcPct val="15000"/>
        </a:spcAft>
        <a:buClr>
          <a:schemeClr val="bg2"/>
        </a:buClr>
        <a:buChar char="•"/>
        <a:defRPr sz="2000">
          <a:solidFill>
            <a:srgbClr val="000000"/>
          </a:solidFill>
          <a:latin typeface="+mn-lt"/>
        </a:defRPr>
      </a:lvl3pPr>
      <a:lvl4pPr marL="14351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4pPr>
      <a:lvl5pPr marL="17780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5pPr>
      <a:lvl6pPr marL="2235200" indent="-228600" algn="l" rtl="0" fontAlgn="base">
        <a:lnSpc>
          <a:spcPct val="90000"/>
        </a:lnSpc>
        <a:spcBef>
          <a:spcPct val="20000"/>
        </a:spcBef>
        <a:spcAft>
          <a:spcPct val="15000"/>
        </a:spcAft>
        <a:buClr>
          <a:schemeClr val="bg2"/>
        </a:buClr>
        <a:buChar char="»"/>
        <a:defRPr>
          <a:solidFill>
            <a:srgbClr val="000000"/>
          </a:solidFill>
          <a:latin typeface="+mn-lt"/>
        </a:defRPr>
      </a:lvl6pPr>
      <a:lvl7pPr marL="2692400" indent="-228600" algn="l" rtl="0" fontAlgn="base">
        <a:lnSpc>
          <a:spcPct val="90000"/>
        </a:lnSpc>
        <a:spcBef>
          <a:spcPct val="20000"/>
        </a:spcBef>
        <a:spcAft>
          <a:spcPct val="15000"/>
        </a:spcAft>
        <a:buClr>
          <a:schemeClr val="bg2"/>
        </a:buClr>
        <a:buChar char="»"/>
        <a:defRPr>
          <a:solidFill>
            <a:srgbClr val="000000"/>
          </a:solidFill>
          <a:latin typeface="+mn-lt"/>
        </a:defRPr>
      </a:lvl7pPr>
      <a:lvl8pPr marL="3149600" indent="-228600" algn="l" rtl="0" fontAlgn="base">
        <a:lnSpc>
          <a:spcPct val="90000"/>
        </a:lnSpc>
        <a:spcBef>
          <a:spcPct val="20000"/>
        </a:spcBef>
        <a:spcAft>
          <a:spcPct val="15000"/>
        </a:spcAft>
        <a:buClr>
          <a:schemeClr val="bg2"/>
        </a:buClr>
        <a:buChar char="»"/>
        <a:defRPr>
          <a:solidFill>
            <a:srgbClr val="000000"/>
          </a:solidFill>
          <a:latin typeface="+mn-lt"/>
        </a:defRPr>
      </a:lvl8pPr>
      <a:lvl9pPr marL="3606800" indent="-228600" algn="l" rtl="0" fontAlgn="base">
        <a:lnSpc>
          <a:spcPct val="90000"/>
        </a:lnSpc>
        <a:spcBef>
          <a:spcPct val="20000"/>
        </a:spcBef>
        <a:spcAft>
          <a:spcPct val="15000"/>
        </a:spcAft>
        <a:buClr>
          <a:schemeClr val="bg2"/>
        </a:buClr>
        <a:buChar char="»"/>
        <a:defRPr>
          <a:solidFill>
            <a:srgbClr val="000000"/>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2.emersonprocess.com/en-US/brands/rosemounttankgauging/products/rapto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5"/>
          <p:cNvSpPr>
            <a:spLocks noGrp="1" noChangeArrowheads="1"/>
          </p:cNvSpPr>
          <p:nvPr>
            <p:ph type="subTitle" idx="1"/>
          </p:nvPr>
        </p:nvSpPr>
        <p:spPr>
          <a:xfrm>
            <a:off x="2057400" y="2692400"/>
            <a:ext cx="5575300" cy="825500"/>
          </a:xfrm>
        </p:spPr>
        <p:txBody>
          <a:bodyPr/>
          <a:lstStyle/>
          <a:p>
            <a:pPr eaLnBrk="1" hangingPunct="1">
              <a:lnSpc>
                <a:spcPct val="80000"/>
              </a:lnSpc>
            </a:pPr>
            <a:r>
              <a:rPr lang="en-US" sz="2400" dirty="0" smtClean="0"/>
              <a:t>Rosemount Rex 3900-series </a:t>
            </a:r>
          </a:p>
          <a:p>
            <a:pPr eaLnBrk="1" hangingPunct="1">
              <a:lnSpc>
                <a:spcPct val="80000"/>
              </a:lnSpc>
            </a:pPr>
            <a:r>
              <a:rPr lang="en-US" sz="2400" dirty="0" smtClean="0"/>
              <a:t>Radar Tank Gauge</a:t>
            </a:r>
          </a:p>
          <a:p>
            <a:pPr eaLnBrk="1" hangingPunct="1">
              <a:lnSpc>
                <a:spcPct val="80000"/>
              </a:lnSpc>
            </a:pPr>
            <a:endParaRPr lang="en-US" sz="2400" dirty="0" smtClean="0"/>
          </a:p>
        </p:txBody>
      </p:sp>
      <p:pic>
        <p:nvPicPr>
          <p:cNvPr id="4" name="Picture 3" descr="http://www2.emersonprocess.com/en-US/brands/rosemounttankgauging/PublishingImages/01_startframe_pic.jpg">
            <a:hlinkClick r:id="rId3"/>
          </p:cNvPr>
          <p:cNvPicPr>
            <a:picLocks noChangeAspect="1" noChangeArrowheads="1"/>
          </p:cNvPicPr>
          <p:nvPr/>
        </p:nvPicPr>
        <p:blipFill>
          <a:blip r:embed="rId4" cstate="print"/>
          <a:srcRect/>
          <a:stretch>
            <a:fillRect/>
          </a:stretch>
        </p:blipFill>
        <p:spPr bwMode="auto">
          <a:xfrm>
            <a:off x="3851275" y="3626148"/>
            <a:ext cx="5292725" cy="1243012"/>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GSS\KURS\Presentationer\Bilder\Rex\Rex3950_1_NY.jpg"/>
          <p:cNvPicPr>
            <a:picLocks noChangeAspect="1" noChangeArrowheads="1"/>
          </p:cNvPicPr>
          <p:nvPr/>
        </p:nvPicPr>
        <p:blipFill>
          <a:blip r:embed="rId3" cstate="print"/>
          <a:srcRect/>
          <a:stretch>
            <a:fillRect/>
          </a:stretch>
        </p:blipFill>
        <p:spPr bwMode="auto">
          <a:xfrm>
            <a:off x="7429632" y="1772816"/>
            <a:ext cx="1334477" cy="1953903"/>
          </a:xfrm>
          <a:prstGeom prst="rect">
            <a:avLst/>
          </a:prstGeom>
          <a:noFill/>
        </p:spPr>
      </p:pic>
      <p:pic>
        <p:nvPicPr>
          <p:cNvPr id="7" name="Picture 5" descr="I:\GSS\KURS\Presentationer\Bilder\Rex\Rex3950_6 open.jpg"/>
          <p:cNvPicPr>
            <a:picLocks noChangeAspect="1" noChangeArrowheads="1"/>
          </p:cNvPicPr>
          <p:nvPr/>
        </p:nvPicPr>
        <p:blipFill>
          <a:blip r:embed="rId4" cstate="print"/>
          <a:srcRect/>
          <a:stretch>
            <a:fillRect/>
          </a:stretch>
        </p:blipFill>
        <p:spPr bwMode="auto">
          <a:xfrm>
            <a:off x="7069592" y="3861048"/>
            <a:ext cx="1966904" cy="1309304"/>
          </a:xfrm>
          <a:prstGeom prst="rect">
            <a:avLst/>
          </a:prstGeom>
          <a:noFill/>
        </p:spPr>
      </p:pic>
      <p:pic>
        <p:nvPicPr>
          <p:cNvPr id="8" name="Picture 5" descr="Tank_Float"/>
          <p:cNvPicPr>
            <a:picLocks noGrp="1" noChangeAspect="1" noChangeArrowheads="1"/>
          </p:cNvPicPr>
          <p:nvPr>
            <p:ph idx="1"/>
          </p:nvPr>
        </p:nvPicPr>
        <p:blipFill>
          <a:blip r:embed="rId5" cstate="print">
            <a:lum bright="70000" contrast="-80000"/>
          </a:blip>
          <a:srcRect/>
          <a:stretch>
            <a:fillRect/>
          </a:stretch>
        </p:blipFill>
        <p:spPr>
          <a:xfrm>
            <a:off x="2002833" y="1206500"/>
            <a:ext cx="5481233" cy="4546600"/>
          </a:xfrm>
        </p:spPr>
      </p:pic>
      <p:sp>
        <p:nvSpPr>
          <p:cNvPr id="27651" name="Slide Number Placeholder 7"/>
          <p:cNvSpPr>
            <a:spLocks noGrp="1"/>
          </p:cNvSpPr>
          <p:nvPr>
            <p:ph type="sldNum" sz="quarter" idx="12"/>
          </p:nvPr>
        </p:nvSpPr>
        <p:spPr>
          <a:noFill/>
        </p:spPr>
        <p:txBody>
          <a:bodyPr/>
          <a:lstStyle/>
          <a:p>
            <a:fld id="{4B9ED4C1-67C8-4793-929A-86AFFDBC40A8}" type="slidenum">
              <a:rPr lang="en-GB" smtClean="0"/>
              <a:pPr/>
              <a:t>10</a:t>
            </a:fld>
            <a:endParaRPr lang="en-GB" smtClean="0"/>
          </a:p>
        </p:txBody>
      </p:sp>
      <p:sp>
        <p:nvSpPr>
          <p:cNvPr id="71682" name="Rectangle 2"/>
          <p:cNvSpPr>
            <a:spLocks noGrp="1" noChangeArrowheads="1"/>
          </p:cNvSpPr>
          <p:nvPr>
            <p:ph type="title"/>
          </p:nvPr>
        </p:nvSpPr>
        <p:spPr/>
        <p:txBody>
          <a:bodyPr/>
          <a:lstStyle/>
          <a:p>
            <a:pPr eaLnBrk="1" hangingPunct="1">
              <a:defRPr/>
            </a:pPr>
            <a:r>
              <a:rPr lang="en-GB" dirty="0" smtClean="0"/>
              <a:t>Rex 3950 Still-pipe Array Antenna</a:t>
            </a:r>
          </a:p>
        </p:txBody>
      </p:sp>
      <p:sp>
        <p:nvSpPr>
          <p:cNvPr id="27653" name="Rectangle 4"/>
          <p:cNvSpPr>
            <a:spLocks noGrp="1" noChangeArrowheads="1"/>
          </p:cNvSpPr>
          <p:nvPr>
            <p:ph type="body" sz="half" idx="1"/>
          </p:nvPr>
        </p:nvSpPr>
        <p:spPr>
          <a:xfrm>
            <a:off x="571500" y="1206500"/>
            <a:ext cx="6953250" cy="4546600"/>
          </a:xfrm>
        </p:spPr>
        <p:txBody>
          <a:bodyPr/>
          <a:lstStyle/>
          <a:p>
            <a:pPr eaLnBrk="1" hangingPunct="1"/>
            <a:r>
              <a:rPr lang="en-GB" sz="2400" dirty="0" smtClean="0"/>
              <a:t>Measuring range</a:t>
            </a:r>
          </a:p>
          <a:p>
            <a:pPr lvl="1" eaLnBrk="1" hangingPunct="1"/>
            <a:r>
              <a:rPr lang="en-GB" sz="1800" dirty="0" smtClean="0"/>
              <a:t>0.8 to 40 m (2.6 to 130 ft) from end antenna</a:t>
            </a:r>
          </a:p>
          <a:p>
            <a:pPr lvl="1" eaLnBrk="1" hangingPunct="1"/>
            <a:r>
              <a:rPr lang="en-GB" sz="1800" dirty="0" smtClean="0"/>
              <a:t>For longer measuring range, consult Rosemount </a:t>
            </a:r>
            <a:r>
              <a:rPr lang="en-GB" sz="1800" dirty="0" err="1" smtClean="0"/>
              <a:t>repr</a:t>
            </a:r>
            <a:r>
              <a:rPr lang="en-GB" sz="1800" dirty="0" smtClean="0"/>
              <a:t>.</a:t>
            </a:r>
          </a:p>
          <a:p>
            <a:pPr eaLnBrk="1" hangingPunct="1"/>
            <a:r>
              <a:rPr lang="en-GB" sz="2400" dirty="0" smtClean="0"/>
              <a:t>Pressure range</a:t>
            </a:r>
          </a:p>
          <a:p>
            <a:pPr lvl="1" eaLnBrk="1" hangingPunct="1"/>
            <a:r>
              <a:rPr lang="en-GB" sz="1800" dirty="0" smtClean="0"/>
              <a:t>Fixed version: </a:t>
            </a:r>
            <a:br>
              <a:rPr lang="en-GB" sz="1800" dirty="0" smtClean="0"/>
            </a:br>
            <a:r>
              <a:rPr lang="en-GB" sz="1800" dirty="0" smtClean="0"/>
              <a:t>-0.2 to 2 bar (-2.9 to 29 psig) at 20°C</a:t>
            </a:r>
          </a:p>
          <a:p>
            <a:pPr lvl="1" eaLnBrk="1" hangingPunct="1"/>
            <a:r>
              <a:rPr lang="en-GB" sz="1800" dirty="0" smtClean="0"/>
              <a:t>Inclined version: </a:t>
            </a:r>
            <a:br>
              <a:rPr lang="en-GB" sz="1800" dirty="0" smtClean="0"/>
            </a:br>
            <a:r>
              <a:rPr lang="en-GB" sz="1800" dirty="0" smtClean="0"/>
              <a:t>5” to 8” pipes, -0.2 to 0.5 bar (-2.9 to 7.2 psig). </a:t>
            </a:r>
            <a:br>
              <a:rPr lang="en-GB" sz="1800" dirty="0" smtClean="0"/>
            </a:br>
            <a:r>
              <a:rPr lang="en-GB" sz="1800" dirty="0" smtClean="0"/>
              <a:t>10” and 12” pipes, -0.2 to 0.25 bar (-2.9 to 3.6 psig) </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6"/>
          <p:cNvSpPr>
            <a:spLocks noGrp="1"/>
          </p:cNvSpPr>
          <p:nvPr>
            <p:ph type="sldNum" sz="quarter" idx="12"/>
          </p:nvPr>
        </p:nvSpPr>
        <p:spPr>
          <a:noFill/>
        </p:spPr>
        <p:txBody>
          <a:bodyPr/>
          <a:lstStyle/>
          <a:p>
            <a:fld id="{8704D067-9158-48FF-B11D-D9DE3E4BECB7}" type="slidenum">
              <a:rPr lang="en-GB" smtClean="0"/>
              <a:pPr/>
              <a:t>11</a:t>
            </a:fld>
            <a:endParaRPr lang="en-GB" smtClean="0"/>
          </a:p>
        </p:txBody>
      </p:sp>
      <p:sp>
        <p:nvSpPr>
          <p:cNvPr id="70658" name="Rectangle 2"/>
          <p:cNvSpPr>
            <a:spLocks noGrp="1" noChangeArrowheads="1"/>
          </p:cNvSpPr>
          <p:nvPr>
            <p:ph type="title"/>
          </p:nvPr>
        </p:nvSpPr>
        <p:spPr/>
        <p:txBody>
          <a:bodyPr/>
          <a:lstStyle/>
          <a:p>
            <a:pPr eaLnBrk="1" hangingPunct="1">
              <a:defRPr/>
            </a:pPr>
            <a:r>
              <a:rPr lang="en-GB" dirty="0" smtClean="0"/>
              <a:t>Rex 3930 Parabolic Antenna</a:t>
            </a:r>
          </a:p>
        </p:txBody>
      </p:sp>
      <p:pic>
        <p:nvPicPr>
          <p:cNvPr id="7" name="Picture 1" descr="I:\GSS\KURS\Presentationer\Bilder\Rex\rex_3930.jpg"/>
          <p:cNvPicPr>
            <a:picLocks noChangeAspect="1" noChangeArrowheads="1"/>
          </p:cNvPicPr>
          <p:nvPr/>
        </p:nvPicPr>
        <p:blipFill>
          <a:blip r:embed="rId3" cstate="print"/>
          <a:srcRect/>
          <a:stretch>
            <a:fillRect/>
          </a:stretch>
        </p:blipFill>
        <p:spPr bwMode="auto">
          <a:xfrm>
            <a:off x="6220564" y="1700809"/>
            <a:ext cx="2815932" cy="3456383"/>
          </a:xfrm>
          <a:prstGeom prst="rect">
            <a:avLst/>
          </a:prstGeom>
          <a:noFill/>
        </p:spPr>
      </p:pic>
      <p:pic>
        <p:nvPicPr>
          <p:cNvPr id="8" name="Picture 5" descr="Tank_Fixed"/>
          <p:cNvPicPr>
            <a:picLocks noGrp="1" noChangeAspect="1" noChangeArrowheads="1"/>
          </p:cNvPicPr>
          <p:nvPr>
            <p:ph idx="1"/>
          </p:nvPr>
        </p:nvPicPr>
        <p:blipFill>
          <a:blip r:embed="rId4" cstate="print">
            <a:lum bright="70000" contrast="-80000"/>
          </a:blip>
          <a:srcRect/>
          <a:stretch>
            <a:fillRect/>
          </a:stretch>
        </p:blipFill>
        <p:spPr>
          <a:xfrm>
            <a:off x="2267744" y="1268760"/>
            <a:ext cx="4239617" cy="5055189"/>
          </a:xfrm>
          <a:noFill/>
        </p:spPr>
      </p:pic>
      <p:sp>
        <p:nvSpPr>
          <p:cNvPr id="28677" name="Rectangle 4"/>
          <p:cNvSpPr>
            <a:spLocks noGrp="1" noChangeArrowheads="1"/>
          </p:cNvSpPr>
          <p:nvPr>
            <p:ph type="body" sz="half" idx="1"/>
          </p:nvPr>
        </p:nvSpPr>
        <p:spPr>
          <a:xfrm>
            <a:off x="571500" y="1206500"/>
            <a:ext cx="7961313" cy="4546600"/>
          </a:xfrm>
        </p:spPr>
        <p:txBody>
          <a:bodyPr/>
          <a:lstStyle/>
          <a:p>
            <a:pPr eaLnBrk="1" hangingPunct="1"/>
            <a:r>
              <a:rPr lang="en-GB" sz="2000" dirty="0" smtClean="0"/>
              <a:t>Designed for</a:t>
            </a:r>
          </a:p>
          <a:p>
            <a:pPr lvl="1" eaLnBrk="1" hangingPunct="1"/>
            <a:r>
              <a:rPr lang="en-GB" sz="1800" dirty="0" smtClean="0"/>
              <a:t>Fixed roof tanks</a:t>
            </a:r>
          </a:p>
          <a:p>
            <a:pPr lvl="2" eaLnBrk="1" hangingPunct="1"/>
            <a:r>
              <a:rPr lang="en-GB" sz="1600" dirty="0" smtClean="0"/>
              <a:t>Works on floating roofs too</a:t>
            </a:r>
          </a:p>
          <a:p>
            <a:pPr lvl="1" eaLnBrk="1" hangingPunct="1"/>
            <a:r>
              <a:rPr lang="en-GB" sz="1800" dirty="0" smtClean="0"/>
              <a:t>18-inch manways or larger</a:t>
            </a:r>
          </a:p>
          <a:p>
            <a:pPr lvl="1" eaLnBrk="1" hangingPunct="1"/>
            <a:r>
              <a:rPr lang="en-GB" sz="1800" dirty="0" smtClean="0"/>
              <a:t>Custody transfer accuracy</a:t>
            </a:r>
          </a:p>
          <a:p>
            <a:pPr eaLnBrk="1" hangingPunct="1"/>
            <a:r>
              <a:rPr lang="en-GB" sz="2000" dirty="0" smtClean="0"/>
              <a:t>Measures on all types of liquids</a:t>
            </a:r>
          </a:p>
          <a:p>
            <a:pPr lvl="1" eaLnBrk="1" hangingPunct="1"/>
            <a:r>
              <a:rPr lang="en-GB" sz="1800" dirty="0" smtClean="0"/>
              <a:t>Bitumen and Asphalt</a:t>
            </a:r>
          </a:p>
          <a:p>
            <a:pPr lvl="1" eaLnBrk="1" hangingPunct="1"/>
            <a:r>
              <a:rPr lang="en-GB" sz="1800" dirty="0" smtClean="0"/>
              <a:t>Sticky and condensing products</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I:\GSS\KURS\Presentationer\Bilder\Rex\rex_3930.jpg"/>
          <p:cNvPicPr>
            <a:picLocks noChangeAspect="1" noChangeArrowheads="1"/>
          </p:cNvPicPr>
          <p:nvPr/>
        </p:nvPicPr>
        <p:blipFill>
          <a:blip r:embed="rId3" cstate="print"/>
          <a:srcRect/>
          <a:stretch>
            <a:fillRect/>
          </a:stretch>
        </p:blipFill>
        <p:spPr bwMode="auto">
          <a:xfrm>
            <a:off x="6220564" y="1700809"/>
            <a:ext cx="2815932" cy="3456383"/>
          </a:xfrm>
          <a:prstGeom prst="rect">
            <a:avLst/>
          </a:prstGeom>
          <a:noFill/>
        </p:spPr>
      </p:pic>
      <p:pic>
        <p:nvPicPr>
          <p:cNvPr id="8" name="Picture 5" descr="Tank_Fixed"/>
          <p:cNvPicPr>
            <a:picLocks noGrp="1" noChangeAspect="1" noChangeArrowheads="1"/>
          </p:cNvPicPr>
          <p:nvPr>
            <p:ph idx="1"/>
          </p:nvPr>
        </p:nvPicPr>
        <p:blipFill>
          <a:blip r:embed="rId4" cstate="print">
            <a:lum bright="70000" contrast="-80000"/>
          </a:blip>
          <a:srcRect/>
          <a:stretch>
            <a:fillRect/>
          </a:stretch>
        </p:blipFill>
        <p:spPr>
          <a:xfrm>
            <a:off x="2267744" y="1268760"/>
            <a:ext cx="4239617" cy="5055189"/>
          </a:xfrm>
          <a:noFill/>
        </p:spPr>
      </p:pic>
      <p:sp>
        <p:nvSpPr>
          <p:cNvPr id="70658" name="Rectangle 2"/>
          <p:cNvSpPr>
            <a:spLocks noGrp="1" noChangeArrowheads="1"/>
          </p:cNvSpPr>
          <p:nvPr>
            <p:ph type="title"/>
          </p:nvPr>
        </p:nvSpPr>
        <p:spPr/>
        <p:txBody>
          <a:bodyPr/>
          <a:lstStyle/>
          <a:p>
            <a:pPr>
              <a:defRPr/>
            </a:pPr>
            <a:r>
              <a:rPr lang="en-GB" dirty="0" smtClean="0"/>
              <a:t>Rex 3930 Parabolic Antenna</a:t>
            </a:r>
          </a:p>
        </p:txBody>
      </p:sp>
      <p:sp>
        <p:nvSpPr>
          <p:cNvPr id="29699" name="Rectangle 4"/>
          <p:cNvSpPr>
            <a:spLocks noGrp="1" noChangeArrowheads="1"/>
          </p:cNvSpPr>
          <p:nvPr>
            <p:ph type="body" sz="half" idx="1"/>
          </p:nvPr>
        </p:nvSpPr>
        <p:spPr>
          <a:xfrm>
            <a:off x="571500" y="1206500"/>
            <a:ext cx="7672388" cy="4546600"/>
          </a:xfrm>
        </p:spPr>
        <p:txBody>
          <a:bodyPr/>
          <a:lstStyle/>
          <a:p>
            <a:r>
              <a:rPr lang="en-GB" sz="2400" dirty="0" smtClean="0"/>
              <a:t>Measuring range</a:t>
            </a:r>
          </a:p>
          <a:p>
            <a:pPr lvl="1"/>
            <a:r>
              <a:rPr lang="en-GB" sz="2000" dirty="0" smtClean="0"/>
              <a:t>0.8 to 40 m (2.6 to 100 ft) OIML range</a:t>
            </a:r>
          </a:p>
          <a:p>
            <a:pPr lvl="1"/>
            <a:r>
              <a:rPr lang="en-GB" sz="2000" dirty="0" smtClean="0"/>
              <a:t>0.5 to 50 (1.6 to 164 ft), possible. </a:t>
            </a:r>
          </a:p>
          <a:p>
            <a:r>
              <a:rPr lang="en-GB" sz="2400" dirty="0" smtClean="0"/>
              <a:t>Pressure range</a:t>
            </a:r>
          </a:p>
          <a:p>
            <a:pPr lvl="1"/>
            <a:r>
              <a:rPr lang="en-GB" sz="2000" dirty="0" smtClean="0"/>
              <a:t>Clamped -0,2 to 0,2 bar (-2,9 to 2,9 psig)</a:t>
            </a:r>
          </a:p>
          <a:p>
            <a:pPr lvl="1"/>
            <a:r>
              <a:rPr lang="en-GB" sz="2000" dirty="0" smtClean="0"/>
              <a:t>Welded  -0,2 to 10 bar (-2,9 to 145 psig)</a:t>
            </a:r>
          </a:p>
          <a:p>
            <a:r>
              <a:rPr lang="en-GB" sz="2400" dirty="0" smtClean="0"/>
              <a:t>Narrow beam</a:t>
            </a:r>
          </a:p>
          <a:p>
            <a:pPr lvl="1"/>
            <a:r>
              <a:rPr lang="en-GB" sz="2000" dirty="0" smtClean="0"/>
              <a:t>Suitable in narrow tanks with </a:t>
            </a:r>
            <a:br>
              <a:rPr lang="en-GB" sz="2000" dirty="0" smtClean="0"/>
            </a:br>
            <a:r>
              <a:rPr lang="en-GB" sz="2000" dirty="0" smtClean="0"/>
              <a:t>internal structures</a:t>
            </a:r>
          </a:p>
        </p:txBody>
      </p:sp>
      <p:sp>
        <p:nvSpPr>
          <p:cNvPr id="29700" name="Slide Number Placeholder 6"/>
          <p:cNvSpPr>
            <a:spLocks noGrp="1"/>
          </p:cNvSpPr>
          <p:nvPr>
            <p:ph type="sldNum" sz="quarter" idx="12"/>
          </p:nvPr>
        </p:nvSpPr>
        <p:spPr>
          <a:noFill/>
        </p:spPr>
        <p:txBody>
          <a:bodyPr/>
          <a:lstStyle/>
          <a:p>
            <a:fld id="{08055CA5-7118-45FE-82B1-CC670C5E992D}" type="slidenum">
              <a:rPr lang="en-GB" smtClean="0"/>
              <a:pPr/>
              <a:t>12</a:t>
            </a:fld>
            <a:endParaRPr lang="en-GB" smtClean="0"/>
          </a:p>
        </p:txBody>
      </p:sp>
      <p:sp>
        <p:nvSpPr>
          <p:cNvPr id="6" name="Text Box 5"/>
          <p:cNvSpPr txBox="1">
            <a:spLocks noChangeArrowheads="1"/>
          </p:cNvSpPr>
          <p:nvPr/>
        </p:nvSpPr>
        <p:spPr bwMode="auto">
          <a:xfrm rot="21153533">
            <a:off x="465138" y="4810125"/>
            <a:ext cx="8456612" cy="522288"/>
          </a:xfrm>
          <a:prstGeom prst="rect">
            <a:avLst/>
          </a:prstGeom>
          <a:noFill/>
          <a:ln w="9525">
            <a:noFill/>
            <a:miter lim="800000"/>
            <a:headEnd/>
            <a:tailEnd/>
          </a:ln>
          <a:effectLst/>
        </p:spPr>
        <p:txBody>
          <a:bodyPr>
            <a:spAutoFit/>
          </a:bodyPr>
          <a:lstStyle/>
          <a:p>
            <a:pPr>
              <a:defRPr/>
            </a:pPr>
            <a:r>
              <a:rPr lang="en-GB" sz="2800">
                <a:solidFill>
                  <a:srgbClr val="CC3300"/>
                </a:solidFill>
                <a:effectLst>
                  <a:outerShdw blurRad="38100" dist="38100" dir="2700000" algn="tl">
                    <a:srgbClr val="C0C0C0"/>
                  </a:outerShdw>
                </a:effectLst>
                <a:latin typeface="Arial" charset="0"/>
              </a:rPr>
              <a:t>THE BEST ANTENNA FOR FREE PROPAGATION</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descr="I:\GSS\KURS\Presentationer\Bilder\Rex\REX_3920_NY.jpg"/>
          <p:cNvPicPr>
            <a:picLocks noChangeAspect="1" noChangeArrowheads="1"/>
          </p:cNvPicPr>
          <p:nvPr/>
        </p:nvPicPr>
        <p:blipFill>
          <a:blip r:embed="rId3" cstate="print"/>
          <a:srcRect/>
          <a:stretch>
            <a:fillRect/>
          </a:stretch>
        </p:blipFill>
        <p:spPr bwMode="auto">
          <a:xfrm>
            <a:off x="5940152" y="1124744"/>
            <a:ext cx="3096344" cy="4542913"/>
          </a:xfrm>
          <a:prstGeom prst="rect">
            <a:avLst/>
          </a:prstGeom>
          <a:noFill/>
        </p:spPr>
      </p:pic>
      <p:pic>
        <p:nvPicPr>
          <p:cNvPr id="10" name="Picture 5" descr="Tank_Fixed"/>
          <p:cNvPicPr>
            <a:picLocks noGrp="1" noChangeAspect="1" noChangeArrowheads="1"/>
          </p:cNvPicPr>
          <p:nvPr>
            <p:ph idx="1"/>
          </p:nvPr>
        </p:nvPicPr>
        <p:blipFill>
          <a:blip r:embed="rId4" cstate="print">
            <a:lum bright="70000" contrast="-80000"/>
          </a:blip>
          <a:srcRect/>
          <a:stretch>
            <a:fillRect/>
          </a:stretch>
        </p:blipFill>
        <p:spPr>
          <a:xfrm>
            <a:off x="2267744" y="1268760"/>
            <a:ext cx="4239617" cy="5055189"/>
          </a:xfrm>
          <a:noFill/>
        </p:spPr>
      </p:pic>
      <p:sp>
        <p:nvSpPr>
          <p:cNvPr id="30723" name="Slide Number Placeholder 6"/>
          <p:cNvSpPr>
            <a:spLocks noGrp="1"/>
          </p:cNvSpPr>
          <p:nvPr>
            <p:ph type="sldNum" sz="quarter" idx="12"/>
          </p:nvPr>
        </p:nvSpPr>
        <p:spPr>
          <a:noFill/>
        </p:spPr>
        <p:txBody>
          <a:bodyPr/>
          <a:lstStyle/>
          <a:p>
            <a:fld id="{940CB1D4-05F0-41DA-B680-B6D86132FA7A}" type="slidenum">
              <a:rPr lang="en-GB" smtClean="0"/>
              <a:pPr/>
              <a:t>13</a:t>
            </a:fld>
            <a:endParaRPr lang="en-GB" smtClean="0"/>
          </a:p>
        </p:txBody>
      </p:sp>
      <p:sp>
        <p:nvSpPr>
          <p:cNvPr id="74754" name="Rectangle 2"/>
          <p:cNvSpPr>
            <a:spLocks noGrp="1" noChangeArrowheads="1"/>
          </p:cNvSpPr>
          <p:nvPr>
            <p:ph type="title"/>
          </p:nvPr>
        </p:nvSpPr>
        <p:spPr/>
        <p:txBody>
          <a:bodyPr/>
          <a:lstStyle/>
          <a:p>
            <a:pPr eaLnBrk="1" hangingPunct="1">
              <a:defRPr/>
            </a:pPr>
            <a:r>
              <a:rPr lang="en-GB" dirty="0" smtClean="0"/>
              <a:t>Rex 3920 Horn Antenna</a:t>
            </a:r>
          </a:p>
        </p:txBody>
      </p:sp>
      <p:sp>
        <p:nvSpPr>
          <p:cNvPr id="30725" name="Rectangle 4"/>
          <p:cNvSpPr>
            <a:spLocks noGrp="1" noChangeArrowheads="1"/>
          </p:cNvSpPr>
          <p:nvPr>
            <p:ph type="body" sz="half" idx="1"/>
          </p:nvPr>
        </p:nvSpPr>
        <p:spPr>
          <a:xfrm>
            <a:off x="571500" y="1206500"/>
            <a:ext cx="5008563" cy="4546600"/>
          </a:xfrm>
        </p:spPr>
        <p:txBody>
          <a:bodyPr/>
          <a:lstStyle/>
          <a:p>
            <a:pPr eaLnBrk="1" hangingPunct="1"/>
            <a:r>
              <a:rPr lang="en-GB" sz="2400" dirty="0" smtClean="0"/>
              <a:t>Designed for</a:t>
            </a:r>
          </a:p>
          <a:p>
            <a:pPr lvl="1" eaLnBrk="1" hangingPunct="1"/>
            <a:r>
              <a:rPr lang="en-GB" sz="2000" dirty="0" smtClean="0"/>
              <a:t>8 -17 inch nozzles</a:t>
            </a:r>
          </a:p>
          <a:p>
            <a:pPr lvl="1" eaLnBrk="1" hangingPunct="1"/>
            <a:r>
              <a:rPr lang="en-GB" sz="2000" dirty="0" smtClean="0"/>
              <a:t>Fixed roof tanks</a:t>
            </a:r>
          </a:p>
          <a:p>
            <a:pPr eaLnBrk="1" hangingPunct="1"/>
            <a:r>
              <a:rPr lang="en-GB" sz="2400" dirty="0" smtClean="0"/>
              <a:t>Works on a variety of oil products and chemicals</a:t>
            </a:r>
          </a:p>
          <a:p>
            <a:pPr eaLnBrk="1" hangingPunct="1"/>
            <a:r>
              <a:rPr lang="en-GB" sz="2400" dirty="0" smtClean="0"/>
              <a:t>Flange</a:t>
            </a:r>
          </a:p>
          <a:p>
            <a:pPr lvl="1"/>
            <a:r>
              <a:rPr lang="en-GB" sz="2000" dirty="0" smtClean="0"/>
              <a:t>Horizontal flange</a:t>
            </a:r>
          </a:p>
          <a:p>
            <a:pPr lvl="1"/>
            <a:r>
              <a:rPr lang="en-GB" sz="2000" dirty="0" smtClean="0"/>
              <a:t>4° inclined flange</a:t>
            </a:r>
          </a:p>
          <a:p>
            <a:pPr lvl="1">
              <a:buNone/>
            </a:pPr>
            <a:endParaRPr lang="en-GB" sz="2000" dirty="0" smtClean="0"/>
          </a:p>
          <a:p>
            <a:pPr lvl="1">
              <a:buFontTx/>
              <a:buNone/>
            </a:pPr>
            <a:endParaRPr lang="en-GB" sz="2000" dirty="0" smtClean="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descr="I:\GSS\KURS\Presentationer\Bilder\Rex\REX_3920_NY.jpg"/>
          <p:cNvPicPr>
            <a:picLocks noChangeAspect="1" noChangeArrowheads="1"/>
          </p:cNvPicPr>
          <p:nvPr/>
        </p:nvPicPr>
        <p:blipFill>
          <a:blip r:embed="rId3" cstate="print"/>
          <a:srcRect/>
          <a:stretch>
            <a:fillRect/>
          </a:stretch>
        </p:blipFill>
        <p:spPr bwMode="auto">
          <a:xfrm>
            <a:off x="5940152" y="1124744"/>
            <a:ext cx="3096344" cy="4542913"/>
          </a:xfrm>
          <a:prstGeom prst="rect">
            <a:avLst/>
          </a:prstGeom>
          <a:noFill/>
        </p:spPr>
      </p:pic>
      <p:pic>
        <p:nvPicPr>
          <p:cNvPr id="10" name="Picture 5" descr="Tank_Fixed"/>
          <p:cNvPicPr>
            <a:picLocks noGrp="1" noChangeAspect="1" noChangeArrowheads="1"/>
          </p:cNvPicPr>
          <p:nvPr>
            <p:ph idx="1"/>
          </p:nvPr>
        </p:nvPicPr>
        <p:blipFill>
          <a:blip r:embed="rId4" cstate="print">
            <a:lum bright="70000" contrast="-80000"/>
          </a:blip>
          <a:srcRect/>
          <a:stretch>
            <a:fillRect/>
          </a:stretch>
        </p:blipFill>
        <p:spPr>
          <a:xfrm>
            <a:off x="2267744" y="1268760"/>
            <a:ext cx="4239617" cy="5055189"/>
          </a:xfrm>
          <a:noFill/>
        </p:spPr>
      </p:pic>
      <p:sp>
        <p:nvSpPr>
          <p:cNvPr id="74754" name="Rectangle 2"/>
          <p:cNvSpPr>
            <a:spLocks noGrp="1" noChangeArrowheads="1"/>
          </p:cNvSpPr>
          <p:nvPr>
            <p:ph type="title"/>
          </p:nvPr>
        </p:nvSpPr>
        <p:spPr/>
        <p:txBody>
          <a:bodyPr/>
          <a:lstStyle/>
          <a:p>
            <a:pPr eaLnBrk="1" hangingPunct="1">
              <a:defRPr/>
            </a:pPr>
            <a:r>
              <a:rPr lang="en-GB" smtClean="0"/>
              <a:t>Rex 3920 Horn Antenna</a:t>
            </a:r>
            <a:endParaRPr lang="en-GB" dirty="0" smtClean="0"/>
          </a:p>
        </p:txBody>
      </p:sp>
      <p:sp>
        <p:nvSpPr>
          <p:cNvPr id="31747" name="Rectangle 4"/>
          <p:cNvSpPr>
            <a:spLocks noGrp="1" noChangeArrowheads="1"/>
          </p:cNvSpPr>
          <p:nvPr>
            <p:ph sz="half" idx="1"/>
          </p:nvPr>
        </p:nvSpPr>
        <p:spPr>
          <a:xfrm>
            <a:off x="571500" y="1206500"/>
            <a:ext cx="4360863" cy="4546600"/>
          </a:xfrm>
        </p:spPr>
        <p:txBody>
          <a:bodyPr/>
          <a:lstStyle/>
          <a:p>
            <a:pPr eaLnBrk="1" hangingPunct="1"/>
            <a:r>
              <a:rPr lang="en-GB" dirty="0" smtClean="0"/>
              <a:t>Measuring range</a:t>
            </a:r>
          </a:p>
          <a:p>
            <a:pPr lvl="1" eaLnBrk="1" hangingPunct="1"/>
            <a:r>
              <a:rPr lang="en-GB" sz="2000" dirty="0" smtClean="0"/>
              <a:t>0.8 to 20 </a:t>
            </a:r>
            <a:r>
              <a:rPr lang="en-GB" sz="2000" dirty="0" err="1" smtClean="0"/>
              <a:t>m</a:t>
            </a:r>
            <a:r>
              <a:rPr lang="en-GB" sz="2000" dirty="0" smtClean="0"/>
              <a:t> (2.6 to 65 ft)  standard</a:t>
            </a:r>
          </a:p>
          <a:p>
            <a:pPr lvl="1" eaLnBrk="1" hangingPunct="1"/>
            <a:r>
              <a:rPr lang="en-GB" sz="2000" dirty="0" smtClean="0"/>
              <a:t>0.3 to 30 </a:t>
            </a:r>
            <a:r>
              <a:rPr lang="en-GB" sz="2000" dirty="0" err="1" smtClean="0"/>
              <a:t>m</a:t>
            </a:r>
            <a:r>
              <a:rPr lang="en-GB" sz="2000" dirty="0" smtClean="0"/>
              <a:t> (1 to &gt;100 ft) possible. </a:t>
            </a:r>
          </a:p>
          <a:p>
            <a:pPr eaLnBrk="1" hangingPunct="1"/>
            <a:r>
              <a:rPr lang="en-GB" dirty="0" smtClean="0"/>
              <a:t>Pressure range</a:t>
            </a:r>
          </a:p>
          <a:p>
            <a:pPr lvl="1" eaLnBrk="1" hangingPunct="1"/>
            <a:r>
              <a:rPr lang="en-GB" sz="2000" dirty="0" smtClean="0"/>
              <a:t>-0.2 to 2 bar (-2.9 to 29 psig)</a:t>
            </a:r>
          </a:p>
        </p:txBody>
      </p:sp>
      <p:sp>
        <p:nvSpPr>
          <p:cNvPr id="31748" name="Slide Number Placeholder 6"/>
          <p:cNvSpPr>
            <a:spLocks noGrp="1"/>
          </p:cNvSpPr>
          <p:nvPr>
            <p:ph type="sldNum" sz="quarter" idx="12"/>
          </p:nvPr>
        </p:nvSpPr>
        <p:spPr>
          <a:noFill/>
        </p:spPr>
        <p:txBody>
          <a:bodyPr/>
          <a:lstStyle/>
          <a:p>
            <a:fld id="{E8AAF36A-062A-43D8-8360-780401CD19CA}" type="slidenum">
              <a:rPr lang="en-GB" smtClean="0"/>
              <a:pPr/>
              <a:t>14</a:t>
            </a:fld>
            <a:endParaRPr lang="en-GB" smtClean="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GSS\KURS\Presentationer\Bilder\Rex\rtg3960_2.jpg"/>
          <p:cNvPicPr>
            <a:picLocks noChangeAspect="1" noChangeArrowheads="1"/>
          </p:cNvPicPr>
          <p:nvPr/>
        </p:nvPicPr>
        <p:blipFill>
          <a:blip r:embed="rId3" cstate="print"/>
          <a:srcRect/>
          <a:stretch>
            <a:fillRect/>
          </a:stretch>
        </p:blipFill>
        <p:spPr bwMode="auto">
          <a:xfrm>
            <a:off x="6300192" y="1124744"/>
            <a:ext cx="2736304" cy="4359712"/>
          </a:xfrm>
          <a:prstGeom prst="rect">
            <a:avLst/>
          </a:prstGeom>
          <a:noFill/>
        </p:spPr>
      </p:pic>
      <p:pic>
        <p:nvPicPr>
          <p:cNvPr id="11" name="Picture 7" descr="Tank_Bullet"/>
          <p:cNvPicPr>
            <a:picLocks noGrp="1" noChangeAspect="1" noChangeArrowheads="1"/>
          </p:cNvPicPr>
          <p:nvPr>
            <p:ph sz="half" idx="2"/>
          </p:nvPr>
        </p:nvPicPr>
        <p:blipFill>
          <a:blip r:embed="rId4" cstate="print">
            <a:lum bright="70000" contrast="-80000"/>
          </a:blip>
          <a:srcRect/>
          <a:stretch>
            <a:fillRect/>
          </a:stretch>
        </p:blipFill>
        <p:spPr>
          <a:xfrm>
            <a:off x="3851920" y="2348880"/>
            <a:ext cx="3288889" cy="2361905"/>
          </a:xfrm>
        </p:spPr>
      </p:pic>
      <p:pic>
        <p:nvPicPr>
          <p:cNvPr id="10" name="Picture 6" descr="Tank_LPG"/>
          <p:cNvPicPr>
            <a:picLocks noGrp="1" noChangeAspect="1" noChangeArrowheads="1"/>
          </p:cNvPicPr>
          <p:nvPr>
            <p:ph sz="half" idx="4294967295"/>
          </p:nvPr>
        </p:nvPicPr>
        <p:blipFill>
          <a:blip r:embed="rId5" cstate="print">
            <a:lum bright="70000" contrast="-80000"/>
          </a:blip>
          <a:srcRect/>
          <a:stretch>
            <a:fillRect/>
          </a:stretch>
        </p:blipFill>
        <p:spPr>
          <a:xfrm>
            <a:off x="755576" y="1484784"/>
            <a:ext cx="3051989" cy="4175993"/>
          </a:xfrm>
          <a:noFill/>
        </p:spPr>
      </p:pic>
      <p:sp>
        <p:nvSpPr>
          <p:cNvPr id="72706" name="Rectangle 2"/>
          <p:cNvSpPr>
            <a:spLocks noGrp="1" noChangeArrowheads="1"/>
          </p:cNvSpPr>
          <p:nvPr>
            <p:ph type="title"/>
          </p:nvPr>
        </p:nvSpPr>
        <p:spPr/>
        <p:txBody>
          <a:bodyPr/>
          <a:lstStyle/>
          <a:p>
            <a:r>
              <a:rPr lang="en-GB" smtClean="0"/>
              <a:t>Rex 3960 LPG/LNG Antenna</a:t>
            </a:r>
            <a:endParaRPr lang="en-GB" dirty="0" smtClean="0"/>
          </a:p>
        </p:txBody>
      </p:sp>
      <p:sp>
        <p:nvSpPr>
          <p:cNvPr id="32774" name="Rectangle 4"/>
          <p:cNvSpPr>
            <a:spLocks noGrp="1" noChangeArrowheads="1"/>
          </p:cNvSpPr>
          <p:nvPr>
            <p:ph type="body" sz="half" idx="1"/>
          </p:nvPr>
        </p:nvSpPr>
        <p:spPr>
          <a:xfrm>
            <a:off x="571500" y="1206500"/>
            <a:ext cx="6520780" cy="4546600"/>
          </a:xfrm>
        </p:spPr>
        <p:txBody>
          <a:bodyPr/>
          <a:lstStyle/>
          <a:p>
            <a:r>
              <a:rPr lang="en-US" sz="2000" dirty="0" smtClean="0"/>
              <a:t>LPG and LNG gauge for Bullets and Spheres </a:t>
            </a:r>
          </a:p>
          <a:p>
            <a:r>
              <a:rPr lang="en-US" sz="2000" dirty="0" smtClean="0"/>
              <a:t>Pressure up to 25 bars</a:t>
            </a:r>
          </a:p>
          <a:p>
            <a:r>
              <a:rPr lang="en-US" sz="2000" dirty="0" smtClean="0"/>
              <a:t>Measuring range up to 60m</a:t>
            </a:r>
          </a:p>
          <a:p>
            <a:r>
              <a:rPr lang="en-US" sz="2000" dirty="0" smtClean="0"/>
              <a:t>4” or DN 100 still pipe</a:t>
            </a:r>
          </a:p>
          <a:p>
            <a:pPr lvl="1"/>
            <a:r>
              <a:rPr lang="en-US" sz="1800" dirty="0" smtClean="0"/>
              <a:t>Only cone antenna inside tank</a:t>
            </a:r>
          </a:p>
          <a:p>
            <a:r>
              <a:rPr lang="en-US" sz="2000" dirty="0" smtClean="0"/>
              <a:t>Vapor influence compensation</a:t>
            </a:r>
            <a:br>
              <a:rPr lang="en-US" sz="2000" dirty="0" smtClean="0"/>
            </a:br>
            <a:r>
              <a:rPr lang="en-US" sz="2000" dirty="0" smtClean="0"/>
              <a:t>(with vapor Pressure sensor)</a:t>
            </a:r>
          </a:p>
          <a:p>
            <a:r>
              <a:rPr lang="en-US" sz="2000" dirty="0" smtClean="0"/>
              <a:t>Reference pin makes verification possible during normal operation.</a:t>
            </a:r>
          </a:p>
          <a:p>
            <a:r>
              <a:rPr lang="en-US" sz="2000" dirty="0" smtClean="0"/>
              <a:t>Deflection plate with reflection ring at end of still pipe.</a:t>
            </a:r>
          </a:p>
          <a:p>
            <a:endParaRPr lang="en-GB" sz="2000" dirty="0" smtClean="0"/>
          </a:p>
        </p:txBody>
      </p:sp>
      <p:sp>
        <p:nvSpPr>
          <p:cNvPr id="32772" name="Slide Number Placeholder 6"/>
          <p:cNvSpPr>
            <a:spLocks noGrp="1"/>
          </p:cNvSpPr>
          <p:nvPr>
            <p:ph type="sldNum" sz="quarter" idx="12"/>
          </p:nvPr>
        </p:nvSpPr>
        <p:spPr/>
        <p:txBody>
          <a:bodyPr/>
          <a:lstStyle/>
          <a:p>
            <a:fld id="{5AAD0712-CB64-4BAF-9872-971A41DB361C}" type="slidenum">
              <a:rPr lang="en-GB" smtClean="0"/>
              <a:pPr/>
              <a:t>15</a:t>
            </a:fld>
            <a:endParaRPr lang="en-GB"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GSS\KURS\Presentationer\Bilder\Rex\rtg3960_2.jpg"/>
          <p:cNvPicPr>
            <a:picLocks noChangeAspect="1" noChangeArrowheads="1"/>
          </p:cNvPicPr>
          <p:nvPr/>
        </p:nvPicPr>
        <p:blipFill>
          <a:blip r:embed="rId2" cstate="print"/>
          <a:srcRect/>
          <a:stretch>
            <a:fillRect/>
          </a:stretch>
        </p:blipFill>
        <p:spPr bwMode="auto">
          <a:xfrm>
            <a:off x="6300192" y="1124744"/>
            <a:ext cx="2736304" cy="4359712"/>
          </a:xfrm>
          <a:prstGeom prst="rect">
            <a:avLst/>
          </a:prstGeom>
          <a:noFill/>
        </p:spPr>
      </p:pic>
      <p:pic>
        <p:nvPicPr>
          <p:cNvPr id="16" name="Picture 7" descr="Tank_Bullet"/>
          <p:cNvPicPr>
            <a:picLocks noGrp="1" noChangeAspect="1" noChangeArrowheads="1"/>
          </p:cNvPicPr>
          <p:nvPr>
            <p:ph sz="half" idx="2"/>
          </p:nvPr>
        </p:nvPicPr>
        <p:blipFill>
          <a:blip r:embed="rId3" cstate="print">
            <a:lum bright="70000" contrast="-80000"/>
          </a:blip>
          <a:srcRect/>
          <a:stretch>
            <a:fillRect/>
          </a:stretch>
        </p:blipFill>
        <p:spPr>
          <a:xfrm>
            <a:off x="3851920" y="2348880"/>
            <a:ext cx="3288889" cy="2361905"/>
          </a:xfrm>
        </p:spPr>
      </p:pic>
      <p:sp>
        <p:nvSpPr>
          <p:cNvPr id="2" name="Title 1"/>
          <p:cNvSpPr>
            <a:spLocks noGrp="1"/>
          </p:cNvSpPr>
          <p:nvPr>
            <p:ph type="title"/>
          </p:nvPr>
        </p:nvSpPr>
        <p:spPr/>
        <p:txBody>
          <a:bodyPr/>
          <a:lstStyle/>
          <a:p>
            <a:r>
              <a:rPr lang="sv-SE" dirty="0" smtClean="0"/>
              <a:t>Rex 3960 LPG/LNG Antenna</a:t>
            </a:r>
            <a:endParaRPr lang="sv-SE" dirty="0"/>
          </a:p>
        </p:txBody>
      </p:sp>
      <p:sp>
        <p:nvSpPr>
          <p:cNvPr id="5" name="Slide Number Placeholder 4"/>
          <p:cNvSpPr>
            <a:spLocks noGrp="1"/>
          </p:cNvSpPr>
          <p:nvPr>
            <p:ph type="sldNum" sz="quarter" idx="12"/>
          </p:nvPr>
        </p:nvSpPr>
        <p:spPr/>
        <p:txBody>
          <a:bodyPr/>
          <a:lstStyle/>
          <a:p>
            <a:pPr>
              <a:defRPr/>
            </a:pPr>
            <a:fld id="{98EE728A-F299-4450-A6CA-12288B53001A}" type="slidenum">
              <a:rPr lang="en-US" smtClean="0"/>
              <a:pPr>
                <a:defRPr/>
              </a:pPr>
              <a:t>16</a:t>
            </a:fld>
            <a:endParaRPr lang="en-US" dirty="0"/>
          </a:p>
        </p:txBody>
      </p:sp>
      <p:pic>
        <p:nvPicPr>
          <p:cNvPr id="17" name="Picture 6" descr="Tank_LPG"/>
          <p:cNvPicPr>
            <a:picLocks noChangeAspect="1" noChangeArrowheads="1"/>
          </p:cNvPicPr>
          <p:nvPr/>
        </p:nvPicPr>
        <p:blipFill>
          <a:blip r:embed="rId4" cstate="print">
            <a:lum bright="70000" contrast="-80000"/>
          </a:blip>
          <a:srcRect/>
          <a:stretch>
            <a:fillRect/>
          </a:stretch>
        </p:blipFill>
        <p:spPr bwMode="auto">
          <a:xfrm>
            <a:off x="755576" y="1484784"/>
            <a:ext cx="3051989" cy="4175993"/>
          </a:xfrm>
          <a:prstGeom prst="rect">
            <a:avLst/>
          </a:prstGeom>
          <a:noFill/>
          <a:ln w="9525">
            <a:noFill/>
            <a:miter lim="800000"/>
            <a:headEnd/>
            <a:tailEnd/>
          </a:ln>
        </p:spPr>
      </p:pic>
      <p:sp>
        <p:nvSpPr>
          <p:cNvPr id="8" name="Rectangle 4"/>
          <p:cNvSpPr>
            <a:spLocks noGrp="1" noChangeArrowheads="1"/>
          </p:cNvSpPr>
          <p:nvPr>
            <p:ph sz="half" idx="1"/>
          </p:nvPr>
        </p:nvSpPr>
        <p:spPr>
          <a:xfrm>
            <a:off x="571500" y="1206500"/>
            <a:ext cx="5440660" cy="4546600"/>
          </a:xfrm>
        </p:spPr>
        <p:txBody>
          <a:bodyPr/>
          <a:lstStyle/>
          <a:p>
            <a:pPr eaLnBrk="1" hangingPunct="1"/>
            <a:r>
              <a:rPr lang="en-GB" dirty="0" smtClean="0"/>
              <a:t>Measuring range</a:t>
            </a:r>
          </a:p>
          <a:p>
            <a:pPr lvl="1" eaLnBrk="1" hangingPunct="1"/>
            <a:r>
              <a:rPr lang="en-GB" sz="2000" dirty="0" smtClean="0"/>
              <a:t>0.5 to 60 </a:t>
            </a:r>
            <a:r>
              <a:rPr lang="en-GB" sz="2000" dirty="0" err="1" smtClean="0"/>
              <a:t>m</a:t>
            </a:r>
            <a:r>
              <a:rPr lang="en-GB" sz="2000" dirty="0" smtClean="0"/>
              <a:t> (1.6 to 200 ft)  standard</a:t>
            </a:r>
          </a:p>
          <a:p>
            <a:pPr eaLnBrk="1" hangingPunct="1"/>
            <a:r>
              <a:rPr lang="en-GB" dirty="0" smtClean="0"/>
              <a:t>Pressure rating</a:t>
            </a:r>
          </a:p>
          <a:p>
            <a:pPr lvl="1" eaLnBrk="1" hangingPunct="1"/>
            <a:r>
              <a:rPr lang="en-GB" sz="1600" dirty="0" smtClean="0"/>
              <a:t>10 bar, 150 </a:t>
            </a:r>
            <a:r>
              <a:rPr lang="en-GB" sz="1600" dirty="0" err="1" smtClean="0"/>
              <a:t>psi</a:t>
            </a:r>
            <a:endParaRPr lang="en-GB" sz="1600" dirty="0" smtClean="0"/>
          </a:p>
          <a:p>
            <a:pPr lvl="1" eaLnBrk="1" hangingPunct="1"/>
            <a:r>
              <a:rPr lang="en-GB" sz="1600" dirty="0" smtClean="0"/>
              <a:t>20 bar, 300 </a:t>
            </a:r>
            <a:r>
              <a:rPr lang="en-GB" sz="1600" dirty="0" err="1" smtClean="0"/>
              <a:t>psi</a:t>
            </a:r>
            <a:endParaRPr lang="en-GB" sz="1600" dirty="0" smtClean="0"/>
          </a:p>
          <a:p>
            <a:pPr lvl="1" eaLnBrk="1" hangingPunct="1"/>
            <a:r>
              <a:rPr lang="en-GB" sz="1600" dirty="0" smtClean="0"/>
              <a:t>40 bar, 600 </a:t>
            </a:r>
            <a:r>
              <a:rPr lang="en-GB" sz="1600" dirty="0" err="1" smtClean="0"/>
              <a:t>psi</a:t>
            </a:r>
            <a:endParaRPr lang="en-GB" sz="1600" dirty="0" smtClean="0"/>
          </a:p>
          <a:p>
            <a:pPr eaLnBrk="1" hangingPunct="1"/>
            <a:r>
              <a:rPr lang="en-GB" sz="2000" dirty="0" smtClean="0"/>
              <a:t>Flange</a:t>
            </a:r>
          </a:p>
          <a:p>
            <a:pPr lvl="1" eaLnBrk="1" hangingPunct="1"/>
            <a:r>
              <a:rPr lang="en-GB" sz="1600" dirty="0" smtClean="0"/>
              <a:t>6-in. 150 </a:t>
            </a:r>
            <a:r>
              <a:rPr lang="en-GB" sz="1600" dirty="0" err="1" smtClean="0"/>
              <a:t>psi</a:t>
            </a:r>
            <a:endParaRPr lang="en-GB" sz="1600" dirty="0" smtClean="0"/>
          </a:p>
          <a:p>
            <a:pPr lvl="1" eaLnBrk="1" hangingPunct="1"/>
            <a:r>
              <a:rPr lang="en-GB" sz="1600" dirty="0" smtClean="0"/>
              <a:t>6-in. 300 </a:t>
            </a:r>
            <a:r>
              <a:rPr lang="en-GB" sz="1600" dirty="0" err="1" smtClean="0"/>
              <a:t>psi</a:t>
            </a:r>
            <a:endParaRPr lang="en-GB" sz="1600" dirty="0" smtClean="0"/>
          </a:p>
          <a:p>
            <a:pPr lvl="1" eaLnBrk="1" hangingPunct="1"/>
            <a:r>
              <a:rPr lang="en-GB" sz="1600" dirty="0" smtClean="0"/>
              <a:t>6-in. 600 </a:t>
            </a:r>
            <a:r>
              <a:rPr lang="en-GB" sz="1600" dirty="0" err="1" smtClean="0"/>
              <a:t>psi</a:t>
            </a:r>
            <a:endParaRPr lang="en-GB" sz="1600" dirty="0" smtClean="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1026"/>
          <p:cNvSpPr>
            <a:spLocks noGrp="1" noChangeArrowheads="1"/>
          </p:cNvSpPr>
          <p:nvPr>
            <p:ph type="title"/>
          </p:nvPr>
        </p:nvSpPr>
        <p:spPr/>
        <p:txBody>
          <a:bodyPr/>
          <a:lstStyle/>
          <a:p>
            <a:r>
              <a:rPr lang="en-US" smtClean="0"/>
              <a:t>REX Transmitter Head</a:t>
            </a:r>
          </a:p>
        </p:txBody>
      </p:sp>
      <p:sp>
        <p:nvSpPr>
          <p:cNvPr id="12" name="Content Placeholder 11"/>
          <p:cNvSpPr>
            <a:spLocks noGrp="1"/>
          </p:cNvSpPr>
          <p:nvPr>
            <p:ph idx="1"/>
          </p:nvPr>
        </p:nvSpPr>
        <p:spPr/>
        <p:txBody>
          <a:bodyPr/>
          <a:lstStyle/>
          <a:p>
            <a:r>
              <a:rPr lang="en-GB" dirty="0" smtClean="0">
                <a:solidFill>
                  <a:schemeClr val="tx1"/>
                </a:solidFill>
                <a:latin typeface="Tahoma" pitchFamily="34" charset="0"/>
              </a:rPr>
              <a:t>One head for all antennas</a:t>
            </a:r>
            <a:endParaRPr lang="sv-SE" dirty="0" smtClean="0">
              <a:solidFill>
                <a:schemeClr val="tx1"/>
              </a:solidFill>
              <a:latin typeface="Tahoma" pitchFamily="34" charset="0"/>
            </a:endParaRPr>
          </a:p>
          <a:p>
            <a:endParaRPr lang="sv-SE" dirty="0"/>
          </a:p>
        </p:txBody>
      </p:sp>
      <p:grpSp>
        <p:nvGrpSpPr>
          <p:cNvPr id="2" name="Group 1036"/>
          <p:cNvGrpSpPr>
            <a:grpSpLocks/>
          </p:cNvGrpSpPr>
          <p:nvPr/>
        </p:nvGrpSpPr>
        <p:grpSpPr bwMode="auto">
          <a:xfrm>
            <a:off x="971600" y="1773239"/>
            <a:ext cx="7416824" cy="3743994"/>
            <a:chOff x="175" y="826"/>
            <a:chExt cx="5905" cy="2846"/>
          </a:xfrm>
        </p:grpSpPr>
        <p:pic>
          <p:nvPicPr>
            <p:cNvPr id="32773" name="Picture 1030" descr="One_head"/>
            <p:cNvPicPr>
              <a:picLocks noChangeAspect="1" noChangeArrowheads="1"/>
            </p:cNvPicPr>
            <p:nvPr/>
          </p:nvPicPr>
          <p:blipFill>
            <a:blip r:embed="rId3" cstate="print"/>
            <a:srcRect/>
            <a:stretch>
              <a:fillRect/>
            </a:stretch>
          </p:blipFill>
          <p:spPr bwMode="auto">
            <a:xfrm>
              <a:off x="175" y="826"/>
              <a:ext cx="5905" cy="2846"/>
            </a:xfrm>
            <a:prstGeom prst="rect">
              <a:avLst/>
            </a:prstGeom>
            <a:noFill/>
            <a:ln w="9525">
              <a:noFill/>
              <a:miter lim="800000"/>
              <a:headEnd/>
              <a:tailEnd/>
            </a:ln>
          </p:spPr>
        </p:pic>
        <p:sp>
          <p:nvSpPr>
            <p:cNvPr id="32774" name="Line 1031"/>
            <p:cNvSpPr>
              <a:spLocks noChangeShapeType="1"/>
            </p:cNvSpPr>
            <p:nvPr/>
          </p:nvSpPr>
          <p:spPr bwMode="auto">
            <a:xfrm flipH="1">
              <a:off x="1182" y="1768"/>
              <a:ext cx="1360" cy="476"/>
            </a:xfrm>
            <a:prstGeom prst="line">
              <a:avLst/>
            </a:prstGeom>
            <a:noFill/>
            <a:ln w="25400">
              <a:solidFill>
                <a:schemeClr val="tx1"/>
              </a:solidFill>
              <a:round/>
              <a:headEnd/>
              <a:tailEnd type="triangle" w="med" len="med"/>
            </a:ln>
          </p:spPr>
          <p:txBody>
            <a:bodyPr lIns="95271" tIns="47636" rIns="95271" bIns="47636"/>
            <a:lstStyle/>
            <a:p>
              <a:endParaRPr lang="sv-SE"/>
            </a:p>
          </p:txBody>
        </p:sp>
        <p:sp>
          <p:nvSpPr>
            <p:cNvPr id="32775" name="Line 1032"/>
            <p:cNvSpPr>
              <a:spLocks noChangeShapeType="1"/>
            </p:cNvSpPr>
            <p:nvPr/>
          </p:nvSpPr>
          <p:spPr bwMode="auto">
            <a:xfrm flipH="1">
              <a:off x="2374" y="1917"/>
              <a:ext cx="317" cy="357"/>
            </a:xfrm>
            <a:prstGeom prst="line">
              <a:avLst/>
            </a:prstGeom>
            <a:noFill/>
            <a:ln w="25400">
              <a:solidFill>
                <a:schemeClr val="tx1"/>
              </a:solidFill>
              <a:round/>
              <a:headEnd/>
              <a:tailEnd type="triangle" w="med" len="med"/>
            </a:ln>
          </p:spPr>
          <p:txBody>
            <a:bodyPr lIns="95271" tIns="47636" rIns="95271" bIns="47636"/>
            <a:lstStyle/>
            <a:p>
              <a:endParaRPr lang="sv-SE"/>
            </a:p>
          </p:txBody>
        </p:sp>
        <p:sp>
          <p:nvSpPr>
            <p:cNvPr id="32776" name="Line 1033"/>
            <p:cNvSpPr>
              <a:spLocks noChangeShapeType="1"/>
            </p:cNvSpPr>
            <p:nvPr/>
          </p:nvSpPr>
          <p:spPr bwMode="auto">
            <a:xfrm>
              <a:off x="3337" y="2105"/>
              <a:ext cx="40" cy="179"/>
            </a:xfrm>
            <a:prstGeom prst="line">
              <a:avLst/>
            </a:prstGeom>
            <a:noFill/>
            <a:ln w="25400">
              <a:solidFill>
                <a:schemeClr val="tx1"/>
              </a:solidFill>
              <a:round/>
              <a:headEnd/>
              <a:tailEnd type="triangle" w="med" len="med"/>
            </a:ln>
          </p:spPr>
          <p:txBody>
            <a:bodyPr lIns="95271" tIns="47636" rIns="95271" bIns="47636"/>
            <a:lstStyle/>
            <a:p>
              <a:endParaRPr lang="sv-SE"/>
            </a:p>
          </p:txBody>
        </p:sp>
        <p:sp>
          <p:nvSpPr>
            <p:cNvPr id="32777" name="Line 1034"/>
            <p:cNvSpPr>
              <a:spLocks noChangeShapeType="1"/>
            </p:cNvSpPr>
            <p:nvPr/>
          </p:nvSpPr>
          <p:spPr bwMode="auto">
            <a:xfrm>
              <a:off x="3436" y="1917"/>
              <a:ext cx="695" cy="417"/>
            </a:xfrm>
            <a:prstGeom prst="line">
              <a:avLst/>
            </a:prstGeom>
            <a:noFill/>
            <a:ln w="25400">
              <a:solidFill>
                <a:schemeClr val="tx1"/>
              </a:solidFill>
              <a:round/>
              <a:headEnd/>
              <a:tailEnd type="triangle" w="med" len="med"/>
            </a:ln>
          </p:spPr>
          <p:txBody>
            <a:bodyPr lIns="95271" tIns="47636" rIns="95271" bIns="47636"/>
            <a:lstStyle/>
            <a:p>
              <a:endParaRPr lang="sv-SE"/>
            </a:p>
          </p:txBody>
        </p:sp>
        <p:sp>
          <p:nvSpPr>
            <p:cNvPr id="32778" name="Line 1035"/>
            <p:cNvSpPr>
              <a:spLocks noChangeShapeType="1"/>
            </p:cNvSpPr>
            <p:nvPr/>
          </p:nvSpPr>
          <p:spPr bwMode="auto">
            <a:xfrm>
              <a:off x="3863" y="1807"/>
              <a:ext cx="1440" cy="467"/>
            </a:xfrm>
            <a:prstGeom prst="line">
              <a:avLst/>
            </a:prstGeom>
            <a:noFill/>
            <a:ln w="25400">
              <a:solidFill>
                <a:schemeClr val="tx1"/>
              </a:solidFill>
              <a:round/>
              <a:headEnd/>
              <a:tailEnd type="triangle" w="med" len="med"/>
            </a:ln>
          </p:spPr>
          <p:txBody>
            <a:bodyPr lIns="95271" tIns="47636" rIns="95271" bIns="47636"/>
            <a:lstStyle/>
            <a:p>
              <a:endParaRPr lang="sv-SE"/>
            </a:p>
          </p:txBody>
        </p:sp>
      </p:gr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descr="rexthe"/>
          <p:cNvPicPr>
            <a:picLocks noChangeAspect="1" noChangeArrowheads="1"/>
          </p:cNvPicPr>
          <p:nvPr/>
        </p:nvPicPr>
        <p:blipFill>
          <a:blip r:embed="rId3" cstate="print"/>
          <a:srcRect/>
          <a:stretch>
            <a:fillRect/>
          </a:stretch>
        </p:blipFill>
        <p:spPr bwMode="auto">
          <a:xfrm>
            <a:off x="1907704" y="1556792"/>
            <a:ext cx="3846512" cy="3706813"/>
          </a:xfrm>
          <a:prstGeom prst="rect">
            <a:avLst/>
          </a:prstGeom>
          <a:noFill/>
          <a:ln w="9525">
            <a:noFill/>
            <a:miter lim="800000"/>
            <a:headEnd/>
            <a:tailEnd/>
          </a:ln>
        </p:spPr>
      </p:pic>
      <p:sp>
        <p:nvSpPr>
          <p:cNvPr id="34819" name="Slide Number Placeholder 6"/>
          <p:cNvSpPr>
            <a:spLocks noGrp="1"/>
          </p:cNvSpPr>
          <p:nvPr>
            <p:ph type="sldNum" sz="quarter" idx="12"/>
          </p:nvPr>
        </p:nvSpPr>
        <p:spPr>
          <a:noFill/>
        </p:spPr>
        <p:txBody>
          <a:bodyPr/>
          <a:lstStyle/>
          <a:p>
            <a:fld id="{A3D350A5-7C13-4DB8-B258-506F41B6A447}" type="slidenum">
              <a:rPr lang="en-GB" smtClean="0"/>
              <a:pPr/>
              <a:t>18</a:t>
            </a:fld>
            <a:endParaRPr lang="en-GB" smtClean="0"/>
          </a:p>
        </p:txBody>
      </p:sp>
      <p:sp>
        <p:nvSpPr>
          <p:cNvPr id="68610" name="Rectangle 2"/>
          <p:cNvSpPr>
            <a:spLocks noGrp="1" noChangeArrowheads="1"/>
          </p:cNvSpPr>
          <p:nvPr>
            <p:ph type="title"/>
          </p:nvPr>
        </p:nvSpPr>
        <p:spPr/>
        <p:txBody>
          <a:bodyPr/>
          <a:lstStyle/>
          <a:p>
            <a:pPr eaLnBrk="1" hangingPunct="1">
              <a:defRPr/>
            </a:pPr>
            <a:r>
              <a:rPr lang="en-GB" dirty="0" smtClean="0"/>
              <a:t>Hardware - Overview</a:t>
            </a:r>
          </a:p>
        </p:txBody>
      </p:sp>
      <p:sp>
        <p:nvSpPr>
          <p:cNvPr id="34821" name="Text Box 40"/>
          <p:cNvSpPr txBox="1">
            <a:spLocks noChangeArrowheads="1"/>
          </p:cNvSpPr>
          <p:nvPr/>
        </p:nvSpPr>
        <p:spPr bwMode="auto">
          <a:xfrm>
            <a:off x="6084168" y="1773238"/>
            <a:ext cx="2522538" cy="338137"/>
          </a:xfrm>
          <a:prstGeom prst="rect">
            <a:avLst/>
          </a:prstGeom>
          <a:noFill/>
          <a:ln w="9525">
            <a:noFill/>
            <a:miter lim="800000"/>
            <a:headEnd/>
            <a:tailEnd/>
          </a:ln>
        </p:spPr>
        <p:txBody>
          <a:bodyPr>
            <a:spAutoFit/>
          </a:bodyPr>
          <a:lstStyle/>
          <a:p>
            <a:pPr algn="l">
              <a:spcBef>
                <a:spcPct val="50000"/>
              </a:spcBef>
            </a:pPr>
            <a:r>
              <a:rPr lang="en-GB" sz="1600" dirty="0"/>
              <a:t>Weather protection</a:t>
            </a:r>
          </a:p>
        </p:txBody>
      </p:sp>
      <p:sp>
        <p:nvSpPr>
          <p:cNvPr id="34822" name="Line 41"/>
          <p:cNvSpPr>
            <a:spLocks noChangeShapeType="1"/>
          </p:cNvSpPr>
          <p:nvPr/>
        </p:nvSpPr>
        <p:spPr bwMode="auto">
          <a:xfrm flipH="1" flipV="1">
            <a:off x="4283968" y="1941513"/>
            <a:ext cx="1871662" cy="0"/>
          </a:xfrm>
          <a:prstGeom prst="line">
            <a:avLst/>
          </a:prstGeom>
          <a:noFill/>
          <a:ln w="19050">
            <a:solidFill>
              <a:srgbClr val="000000"/>
            </a:solidFill>
            <a:round/>
            <a:headEnd/>
            <a:tailEnd type="triangle" w="med" len="med"/>
          </a:ln>
        </p:spPr>
        <p:txBody>
          <a:bodyPr wrap="none" anchor="ctr"/>
          <a:lstStyle/>
          <a:p>
            <a:endParaRPr lang="sv-SE"/>
          </a:p>
        </p:txBody>
      </p:sp>
      <p:sp>
        <p:nvSpPr>
          <p:cNvPr id="34823" name="Text Box 40"/>
          <p:cNvSpPr txBox="1">
            <a:spLocks noChangeArrowheads="1"/>
          </p:cNvSpPr>
          <p:nvPr/>
        </p:nvSpPr>
        <p:spPr bwMode="auto">
          <a:xfrm>
            <a:off x="6077000" y="2082750"/>
            <a:ext cx="2527448" cy="338138"/>
          </a:xfrm>
          <a:prstGeom prst="rect">
            <a:avLst/>
          </a:prstGeom>
          <a:noFill/>
          <a:ln w="9525">
            <a:noFill/>
            <a:miter lim="800000"/>
            <a:headEnd/>
            <a:tailEnd/>
          </a:ln>
        </p:spPr>
        <p:txBody>
          <a:bodyPr wrap="square">
            <a:spAutoFit/>
          </a:bodyPr>
          <a:lstStyle/>
          <a:p>
            <a:pPr algn="l">
              <a:spcBef>
                <a:spcPct val="50000"/>
              </a:spcBef>
            </a:pPr>
            <a:r>
              <a:rPr lang="en-GB" sz="1600" dirty="0" smtClean="0"/>
              <a:t>Cover</a:t>
            </a:r>
            <a:endParaRPr lang="en-GB" sz="1600" dirty="0"/>
          </a:p>
        </p:txBody>
      </p:sp>
      <p:sp>
        <p:nvSpPr>
          <p:cNvPr id="34824" name="Line 41"/>
          <p:cNvSpPr>
            <a:spLocks noChangeShapeType="1"/>
          </p:cNvSpPr>
          <p:nvPr/>
        </p:nvSpPr>
        <p:spPr bwMode="auto">
          <a:xfrm flipH="1">
            <a:off x="4355976" y="2276872"/>
            <a:ext cx="1800200" cy="0"/>
          </a:xfrm>
          <a:prstGeom prst="line">
            <a:avLst/>
          </a:prstGeom>
          <a:noFill/>
          <a:ln w="19050">
            <a:solidFill>
              <a:srgbClr val="000000"/>
            </a:solidFill>
            <a:round/>
            <a:headEnd/>
            <a:tailEnd type="triangle" w="med" len="med"/>
          </a:ln>
        </p:spPr>
        <p:txBody>
          <a:bodyPr wrap="none" anchor="ctr"/>
          <a:lstStyle/>
          <a:p>
            <a:endParaRPr lang="sv-SE"/>
          </a:p>
        </p:txBody>
      </p:sp>
      <p:sp>
        <p:nvSpPr>
          <p:cNvPr id="34825" name="Text Box 40"/>
          <p:cNvSpPr txBox="1">
            <a:spLocks noChangeArrowheads="1"/>
          </p:cNvSpPr>
          <p:nvPr/>
        </p:nvSpPr>
        <p:spPr bwMode="auto">
          <a:xfrm>
            <a:off x="6509940" y="3212976"/>
            <a:ext cx="2157413" cy="338554"/>
          </a:xfrm>
          <a:prstGeom prst="rect">
            <a:avLst/>
          </a:prstGeom>
          <a:noFill/>
          <a:ln w="9525">
            <a:noFill/>
            <a:miter lim="800000"/>
            <a:headEnd/>
            <a:tailEnd/>
          </a:ln>
        </p:spPr>
        <p:txBody>
          <a:bodyPr>
            <a:spAutoFit/>
          </a:bodyPr>
          <a:lstStyle/>
          <a:p>
            <a:pPr algn="l">
              <a:spcBef>
                <a:spcPct val="50000"/>
              </a:spcBef>
            </a:pPr>
            <a:r>
              <a:rPr lang="en-GB" sz="1600" dirty="0" smtClean="0"/>
              <a:t>Junction </a:t>
            </a:r>
            <a:r>
              <a:rPr lang="en-GB" sz="1600" dirty="0"/>
              <a:t>box cover</a:t>
            </a:r>
          </a:p>
        </p:txBody>
      </p:sp>
      <p:sp>
        <p:nvSpPr>
          <p:cNvPr id="34826" name="Line 41"/>
          <p:cNvSpPr>
            <a:spLocks noChangeShapeType="1"/>
          </p:cNvSpPr>
          <p:nvPr/>
        </p:nvSpPr>
        <p:spPr bwMode="auto">
          <a:xfrm flipH="1" flipV="1">
            <a:off x="5724128" y="3382839"/>
            <a:ext cx="792162" cy="0"/>
          </a:xfrm>
          <a:prstGeom prst="line">
            <a:avLst/>
          </a:prstGeom>
          <a:noFill/>
          <a:ln w="19050">
            <a:solidFill>
              <a:srgbClr val="000000"/>
            </a:solidFill>
            <a:round/>
            <a:headEnd/>
            <a:tailEnd type="triangle" w="med" len="med"/>
          </a:ln>
        </p:spPr>
        <p:txBody>
          <a:bodyPr wrap="none" anchor="ctr"/>
          <a:lstStyle/>
          <a:p>
            <a:endParaRPr lang="sv-SE"/>
          </a:p>
        </p:txBody>
      </p:sp>
      <p:sp>
        <p:nvSpPr>
          <p:cNvPr id="34827" name="Text Box 40"/>
          <p:cNvSpPr txBox="1">
            <a:spLocks noChangeArrowheads="1"/>
          </p:cNvSpPr>
          <p:nvPr/>
        </p:nvSpPr>
        <p:spPr bwMode="auto">
          <a:xfrm>
            <a:off x="5940177" y="4870376"/>
            <a:ext cx="2808287" cy="338137"/>
          </a:xfrm>
          <a:prstGeom prst="rect">
            <a:avLst/>
          </a:prstGeom>
          <a:noFill/>
          <a:ln w="9525">
            <a:noFill/>
            <a:miter lim="800000"/>
            <a:headEnd/>
            <a:tailEnd/>
          </a:ln>
        </p:spPr>
        <p:txBody>
          <a:bodyPr>
            <a:spAutoFit/>
          </a:bodyPr>
          <a:lstStyle/>
          <a:p>
            <a:pPr algn="l">
              <a:spcBef>
                <a:spcPct val="50000"/>
              </a:spcBef>
            </a:pPr>
            <a:r>
              <a:rPr lang="en-GB" sz="1600" dirty="0"/>
              <a:t>Cable entrance </a:t>
            </a:r>
          </a:p>
        </p:txBody>
      </p:sp>
      <p:sp>
        <p:nvSpPr>
          <p:cNvPr id="34828" name="Line 41"/>
          <p:cNvSpPr>
            <a:spLocks noChangeShapeType="1"/>
          </p:cNvSpPr>
          <p:nvPr/>
        </p:nvSpPr>
        <p:spPr bwMode="auto">
          <a:xfrm flipH="1" flipV="1">
            <a:off x="5364087" y="3861047"/>
            <a:ext cx="576089" cy="1152203"/>
          </a:xfrm>
          <a:prstGeom prst="line">
            <a:avLst/>
          </a:prstGeom>
          <a:noFill/>
          <a:ln w="19050">
            <a:solidFill>
              <a:srgbClr val="000000"/>
            </a:solidFill>
            <a:round/>
            <a:headEnd/>
            <a:tailEnd type="triangle" w="med" len="me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I:\GSS\KURS\Presentationer\Bilder\Rex\Transmitter Head 3.tif"/>
          <p:cNvPicPr>
            <a:picLocks noChangeAspect="1" noChangeArrowheads="1"/>
          </p:cNvPicPr>
          <p:nvPr/>
        </p:nvPicPr>
        <p:blipFill>
          <a:blip r:embed="rId3" cstate="print"/>
          <a:srcRect/>
          <a:stretch>
            <a:fillRect/>
          </a:stretch>
        </p:blipFill>
        <p:spPr bwMode="auto">
          <a:xfrm>
            <a:off x="4423653" y="1196755"/>
            <a:ext cx="4612843" cy="4397350"/>
          </a:xfrm>
          <a:prstGeom prst="rect">
            <a:avLst/>
          </a:prstGeom>
          <a:noFill/>
        </p:spPr>
      </p:pic>
      <p:sp>
        <p:nvSpPr>
          <p:cNvPr id="370698" name="Rectangle 10"/>
          <p:cNvSpPr>
            <a:spLocks noGrp="1" noChangeArrowheads="1"/>
          </p:cNvSpPr>
          <p:nvPr>
            <p:ph type="title"/>
          </p:nvPr>
        </p:nvSpPr>
        <p:spPr/>
        <p:txBody>
          <a:bodyPr/>
          <a:lstStyle/>
          <a:p>
            <a:pPr>
              <a:defRPr/>
            </a:pPr>
            <a:r>
              <a:rPr lang="en-GB" smtClean="0"/>
              <a:t>Transmitter Head</a:t>
            </a:r>
          </a:p>
        </p:txBody>
      </p:sp>
      <p:sp>
        <p:nvSpPr>
          <p:cNvPr id="6147" name="Rectangle 11"/>
          <p:cNvSpPr>
            <a:spLocks noGrp="1" noChangeArrowheads="1"/>
          </p:cNvSpPr>
          <p:nvPr>
            <p:ph sz="half" idx="1"/>
          </p:nvPr>
        </p:nvSpPr>
        <p:spPr>
          <a:xfrm>
            <a:off x="571500" y="1206500"/>
            <a:ext cx="4216524" cy="4546600"/>
          </a:xfrm>
        </p:spPr>
        <p:txBody>
          <a:bodyPr/>
          <a:lstStyle/>
          <a:p>
            <a:pPr>
              <a:buFont typeface="Wingdings" pitchFamily="2" charset="2"/>
              <a:buNone/>
            </a:pPr>
            <a:r>
              <a:rPr lang="en-GB" sz="2000" dirty="0" smtClean="0"/>
              <a:t>REX Electronic Boards</a:t>
            </a:r>
          </a:p>
          <a:p>
            <a:r>
              <a:rPr lang="en-GB" sz="1800" dirty="0" smtClean="0"/>
              <a:t>MB	= Mother Board</a:t>
            </a:r>
          </a:p>
          <a:p>
            <a:r>
              <a:rPr lang="en-GB" sz="1800" dirty="0" smtClean="0"/>
              <a:t>TRC	= Transformer Rectifier Card</a:t>
            </a:r>
          </a:p>
          <a:p>
            <a:r>
              <a:rPr lang="en-GB" sz="1800" dirty="0" smtClean="0"/>
              <a:t>FCC	= Field Communication Card</a:t>
            </a:r>
          </a:p>
          <a:p>
            <a:r>
              <a:rPr lang="en-GB" sz="1800" dirty="0" smtClean="0"/>
              <a:t>SPC	= Signal Processing Card</a:t>
            </a:r>
          </a:p>
          <a:p>
            <a:r>
              <a:rPr lang="en-GB" sz="1800" dirty="0" smtClean="0"/>
              <a:t>APC	= Analogue Processing Card</a:t>
            </a:r>
          </a:p>
          <a:p>
            <a:r>
              <a:rPr lang="en-GB" sz="1800" dirty="0" smtClean="0"/>
              <a:t>TIC	= Transmitter Interface Card</a:t>
            </a:r>
          </a:p>
          <a:p>
            <a:r>
              <a:rPr lang="en-GB" sz="1800" dirty="0" smtClean="0"/>
              <a:t>TMC	= Temperature Multiplexer Card</a:t>
            </a:r>
            <a:endParaRPr lang="en-GB" sz="2000" dirty="0" smtClean="0"/>
          </a:p>
        </p:txBody>
      </p:sp>
      <p:pic>
        <p:nvPicPr>
          <p:cNvPr id="56323" name="Picture 3" descr="I:\GSS\KURS\Presentationer\Bilder\Rex\THE.jpg"/>
          <p:cNvPicPr>
            <a:picLocks noChangeAspect="1" noChangeArrowheads="1"/>
          </p:cNvPicPr>
          <p:nvPr/>
        </p:nvPicPr>
        <p:blipFill>
          <a:blip r:embed="rId4" cstate="print"/>
          <a:srcRect/>
          <a:stretch>
            <a:fillRect/>
          </a:stretch>
        </p:blipFill>
        <p:spPr bwMode="auto">
          <a:xfrm>
            <a:off x="1835696" y="4221088"/>
            <a:ext cx="2600846" cy="2504673"/>
          </a:xfrm>
          <a:prstGeom prst="rect">
            <a:avLst/>
          </a:prstGeom>
          <a:noFill/>
        </p:spPr>
      </p:pic>
      <p:sp>
        <p:nvSpPr>
          <p:cNvPr id="7" name="TextBox 6"/>
          <p:cNvSpPr txBox="1"/>
          <p:nvPr/>
        </p:nvSpPr>
        <p:spPr>
          <a:xfrm>
            <a:off x="3275856" y="4016097"/>
            <a:ext cx="576064" cy="276999"/>
          </a:xfrm>
          <a:prstGeom prst="rect">
            <a:avLst/>
          </a:prstGeom>
          <a:noFill/>
        </p:spPr>
        <p:txBody>
          <a:bodyPr wrap="square" rtlCol="0">
            <a:spAutoFit/>
          </a:bodyPr>
          <a:lstStyle/>
          <a:p>
            <a:r>
              <a:rPr lang="sv-SE" sz="1200" dirty="0" smtClean="0"/>
              <a:t>FCC</a:t>
            </a:r>
            <a:endParaRPr lang="sv-SE" sz="1200" dirty="0"/>
          </a:p>
        </p:txBody>
      </p:sp>
      <p:sp>
        <p:nvSpPr>
          <p:cNvPr id="8" name="TextBox 7"/>
          <p:cNvSpPr txBox="1"/>
          <p:nvPr/>
        </p:nvSpPr>
        <p:spPr>
          <a:xfrm>
            <a:off x="2915816" y="3933056"/>
            <a:ext cx="576064" cy="276999"/>
          </a:xfrm>
          <a:prstGeom prst="rect">
            <a:avLst/>
          </a:prstGeom>
          <a:noFill/>
        </p:spPr>
        <p:txBody>
          <a:bodyPr wrap="square" rtlCol="0">
            <a:spAutoFit/>
          </a:bodyPr>
          <a:lstStyle/>
          <a:p>
            <a:r>
              <a:rPr lang="sv-SE" sz="1200" dirty="0" smtClean="0"/>
              <a:t>TRC</a:t>
            </a:r>
            <a:endParaRPr lang="sv-SE" sz="1200" dirty="0"/>
          </a:p>
        </p:txBody>
      </p:sp>
      <p:sp>
        <p:nvSpPr>
          <p:cNvPr id="9" name="TextBox 8"/>
          <p:cNvSpPr txBox="1"/>
          <p:nvPr/>
        </p:nvSpPr>
        <p:spPr>
          <a:xfrm>
            <a:off x="3635896" y="4088105"/>
            <a:ext cx="576064" cy="276999"/>
          </a:xfrm>
          <a:prstGeom prst="rect">
            <a:avLst/>
          </a:prstGeom>
          <a:noFill/>
        </p:spPr>
        <p:txBody>
          <a:bodyPr wrap="square" rtlCol="0">
            <a:spAutoFit/>
          </a:bodyPr>
          <a:lstStyle/>
          <a:p>
            <a:r>
              <a:rPr lang="sv-SE" sz="1200" dirty="0" smtClean="0"/>
              <a:t>SPC</a:t>
            </a:r>
            <a:endParaRPr lang="sv-SE" sz="1200" dirty="0"/>
          </a:p>
        </p:txBody>
      </p:sp>
      <p:sp>
        <p:nvSpPr>
          <p:cNvPr id="10" name="TextBox 9"/>
          <p:cNvSpPr txBox="1"/>
          <p:nvPr/>
        </p:nvSpPr>
        <p:spPr>
          <a:xfrm>
            <a:off x="3932312" y="4232121"/>
            <a:ext cx="576064" cy="276999"/>
          </a:xfrm>
          <a:prstGeom prst="rect">
            <a:avLst/>
          </a:prstGeom>
          <a:noFill/>
        </p:spPr>
        <p:txBody>
          <a:bodyPr wrap="square" rtlCol="0">
            <a:spAutoFit/>
          </a:bodyPr>
          <a:lstStyle/>
          <a:p>
            <a:r>
              <a:rPr lang="sv-SE" sz="1200" dirty="0" smtClean="0"/>
              <a:t>APC</a:t>
            </a:r>
            <a:endParaRPr lang="sv-SE" sz="1200" dirty="0"/>
          </a:p>
        </p:txBody>
      </p:sp>
      <p:sp>
        <p:nvSpPr>
          <p:cNvPr id="11" name="TextBox 10"/>
          <p:cNvSpPr txBox="1"/>
          <p:nvPr/>
        </p:nvSpPr>
        <p:spPr>
          <a:xfrm>
            <a:off x="4084712" y="4448145"/>
            <a:ext cx="576064" cy="276999"/>
          </a:xfrm>
          <a:prstGeom prst="rect">
            <a:avLst/>
          </a:prstGeom>
          <a:noFill/>
        </p:spPr>
        <p:txBody>
          <a:bodyPr wrap="square" rtlCol="0">
            <a:spAutoFit/>
          </a:bodyPr>
          <a:lstStyle/>
          <a:p>
            <a:r>
              <a:rPr lang="sv-SE" sz="1200" dirty="0" smtClean="0"/>
              <a:t>TIC</a:t>
            </a:r>
            <a:endParaRPr lang="sv-SE" sz="1200" dirty="0"/>
          </a:p>
        </p:txBody>
      </p:sp>
      <p:sp>
        <p:nvSpPr>
          <p:cNvPr id="12" name="TextBox 11"/>
          <p:cNvSpPr txBox="1"/>
          <p:nvPr/>
        </p:nvSpPr>
        <p:spPr>
          <a:xfrm>
            <a:off x="4283968" y="4808185"/>
            <a:ext cx="576064" cy="276999"/>
          </a:xfrm>
          <a:prstGeom prst="rect">
            <a:avLst/>
          </a:prstGeom>
          <a:noFill/>
        </p:spPr>
        <p:txBody>
          <a:bodyPr wrap="square" rtlCol="0">
            <a:spAutoFit/>
          </a:bodyPr>
          <a:lstStyle/>
          <a:p>
            <a:r>
              <a:rPr lang="sv-SE" sz="1200" dirty="0" smtClean="0"/>
              <a:t>TMC</a:t>
            </a:r>
            <a:endParaRPr lang="sv-SE" sz="1200" dirty="0"/>
          </a:p>
        </p:txBody>
      </p:sp>
      <p:sp>
        <p:nvSpPr>
          <p:cNvPr id="13" name="TextBox 12"/>
          <p:cNvSpPr txBox="1"/>
          <p:nvPr/>
        </p:nvSpPr>
        <p:spPr>
          <a:xfrm>
            <a:off x="3491880" y="6536377"/>
            <a:ext cx="576064" cy="276999"/>
          </a:xfrm>
          <a:prstGeom prst="rect">
            <a:avLst/>
          </a:prstGeom>
          <a:noFill/>
        </p:spPr>
        <p:txBody>
          <a:bodyPr wrap="square" rtlCol="0">
            <a:spAutoFit/>
          </a:bodyPr>
          <a:lstStyle/>
          <a:p>
            <a:r>
              <a:rPr lang="sv-SE" sz="1200" dirty="0" smtClean="0"/>
              <a:t>MB</a:t>
            </a:r>
            <a:endParaRPr lang="sv-SE" sz="1200" dirty="0"/>
          </a:p>
        </p:txBody>
      </p:sp>
      <p:cxnSp>
        <p:nvCxnSpPr>
          <p:cNvPr id="15" name="Straight Arrow Connector 14"/>
          <p:cNvCxnSpPr/>
          <p:nvPr/>
        </p:nvCxnSpPr>
        <p:spPr bwMode="auto">
          <a:xfrm flipH="1">
            <a:off x="3131840" y="4149080"/>
            <a:ext cx="72008" cy="371073"/>
          </a:xfrm>
          <a:prstGeom prst="straightConnector1">
            <a:avLst/>
          </a:prstGeom>
          <a:noFill/>
          <a:ln w="28575" cap="flat" cmpd="sng" algn="ctr">
            <a:solidFill>
              <a:srgbClr val="EFA207"/>
            </a:solidFill>
            <a:prstDash val="solid"/>
            <a:round/>
            <a:headEnd type="none" w="med" len="med"/>
            <a:tailEnd type="triangle" w="med" len="med"/>
          </a:ln>
          <a:effectLst/>
        </p:spPr>
      </p:cxnSp>
      <p:cxnSp>
        <p:nvCxnSpPr>
          <p:cNvPr id="19" name="Straight Arrow Connector 18"/>
          <p:cNvCxnSpPr/>
          <p:nvPr/>
        </p:nvCxnSpPr>
        <p:spPr bwMode="auto">
          <a:xfrm flipH="1">
            <a:off x="3347864" y="4221088"/>
            <a:ext cx="144016" cy="288032"/>
          </a:xfrm>
          <a:prstGeom prst="straightConnector1">
            <a:avLst/>
          </a:prstGeom>
          <a:noFill/>
          <a:ln w="28575" cap="flat" cmpd="sng" algn="ctr">
            <a:solidFill>
              <a:srgbClr val="EFA207"/>
            </a:solidFill>
            <a:prstDash val="solid"/>
            <a:round/>
            <a:headEnd type="none" w="med" len="med"/>
            <a:tailEnd type="triangle" w="med" len="med"/>
          </a:ln>
          <a:effectLst/>
        </p:spPr>
      </p:cxnSp>
      <p:cxnSp>
        <p:nvCxnSpPr>
          <p:cNvPr id="21" name="Straight Arrow Connector 20"/>
          <p:cNvCxnSpPr/>
          <p:nvPr/>
        </p:nvCxnSpPr>
        <p:spPr bwMode="auto">
          <a:xfrm flipH="1">
            <a:off x="3635896" y="4293096"/>
            <a:ext cx="216024" cy="432048"/>
          </a:xfrm>
          <a:prstGeom prst="straightConnector1">
            <a:avLst/>
          </a:prstGeom>
          <a:noFill/>
          <a:ln w="28575" cap="flat" cmpd="sng" algn="ctr">
            <a:solidFill>
              <a:srgbClr val="EFA207"/>
            </a:solidFill>
            <a:prstDash val="solid"/>
            <a:round/>
            <a:headEnd type="none" w="med" len="med"/>
            <a:tailEnd type="triangle" w="med" len="med"/>
          </a:ln>
          <a:effectLst/>
        </p:spPr>
      </p:cxnSp>
      <p:cxnSp>
        <p:nvCxnSpPr>
          <p:cNvPr id="23" name="Straight Arrow Connector 22"/>
          <p:cNvCxnSpPr/>
          <p:nvPr/>
        </p:nvCxnSpPr>
        <p:spPr bwMode="auto">
          <a:xfrm flipH="1">
            <a:off x="3851920" y="4437112"/>
            <a:ext cx="288032" cy="432048"/>
          </a:xfrm>
          <a:prstGeom prst="straightConnector1">
            <a:avLst/>
          </a:prstGeom>
          <a:noFill/>
          <a:ln w="28575" cap="flat" cmpd="sng" algn="ctr">
            <a:solidFill>
              <a:srgbClr val="EFA207"/>
            </a:solidFill>
            <a:prstDash val="solid"/>
            <a:round/>
            <a:headEnd type="none" w="med" len="med"/>
            <a:tailEnd type="triangle" w="med" len="med"/>
          </a:ln>
          <a:effectLst/>
        </p:spPr>
      </p:cxnSp>
      <p:cxnSp>
        <p:nvCxnSpPr>
          <p:cNvPr id="25" name="Straight Arrow Connector 24"/>
          <p:cNvCxnSpPr/>
          <p:nvPr/>
        </p:nvCxnSpPr>
        <p:spPr bwMode="auto">
          <a:xfrm flipH="1">
            <a:off x="3923928" y="4653136"/>
            <a:ext cx="360040" cy="360040"/>
          </a:xfrm>
          <a:prstGeom prst="straightConnector1">
            <a:avLst/>
          </a:prstGeom>
          <a:noFill/>
          <a:ln w="28575" cap="flat" cmpd="sng" algn="ctr">
            <a:solidFill>
              <a:srgbClr val="EFA207"/>
            </a:solidFill>
            <a:prstDash val="solid"/>
            <a:round/>
            <a:headEnd type="none" w="med" len="med"/>
            <a:tailEnd type="triangle" w="med" len="med"/>
          </a:ln>
          <a:effectLst/>
        </p:spPr>
      </p:cxnSp>
      <p:cxnSp>
        <p:nvCxnSpPr>
          <p:cNvPr id="27" name="Straight Arrow Connector 26"/>
          <p:cNvCxnSpPr/>
          <p:nvPr/>
        </p:nvCxnSpPr>
        <p:spPr bwMode="auto">
          <a:xfrm flipH="1">
            <a:off x="3995936" y="5013176"/>
            <a:ext cx="504056" cy="432048"/>
          </a:xfrm>
          <a:prstGeom prst="straightConnector1">
            <a:avLst/>
          </a:prstGeom>
          <a:noFill/>
          <a:ln w="28575" cap="flat" cmpd="sng" algn="ctr">
            <a:solidFill>
              <a:srgbClr val="EFA207"/>
            </a:solidFill>
            <a:prstDash val="solid"/>
            <a:round/>
            <a:headEnd type="none" w="med" len="med"/>
            <a:tailEnd type="triangle" w="med" len="med"/>
          </a:ln>
          <a:effectLst/>
        </p:spPr>
      </p:cxnSp>
      <p:cxnSp>
        <p:nvCxnSpPr>
          <p:cNvPr id="31" name="Straight Arrow Connector 30"/>
          <p:cNvCxnSpPr/>
          <p:nvPr/>
        </p:nvCxnSpPr>
        <p:spPr bwMode="auto">
          <a:xfrm flipH="1" flipV="1">
            <a:off x="3491880" y="6237313"/>
            <a:ext cx="144016" cy="360039"/>
          </a:xfrm>
          <a:prstGeom prst="straightConnector1">
            <a:avLst/>
          </a:prstGeom>
          <a:noFill/>
          <a:ln w="28575" cap="flat" cmpd="sng" algn="ctr">
            <a:solidFill>
              <a:srgbClr val="EFA207"/>
            </a:solidFill>
            <a:prstDash val="solid"/>
            <a:round/>
            <a:headEnd type="none" w="med" len="med"/>
            <a:tailEnd type="triangle" w="med" len="med"/>
          </a:ln>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defRPr/>
            </a:pPr>
            <a:r>
              <a:rPr lang="en-US" dirty="0" smtClean="0"/>
              <a:t>Rex 3900-series </a:t>
            </a:r>
            <a:endParaRPr lang="en-GB" dirty="0"/>
          </a:p>
        </p:txBody>
      </p:sp>
      <p:sp>
        <p:nvSpPr>
          <p:cNvPr id="20484" name="Slide Number Placeholder 3"/>
          <p:cNvSpPr>
            <a:spLocks noGrp="1"/>
          </p:cNvSpPr>
          <p:nvPr>
            <p:ph type="sldNum" sz="quarter" idx="12"/>
          </p:nvPr>
        </p:nvSpPr>
        <p:spPr>
          <a:noFill/>
        </p:spPr>
        <p:txBody>
          <a:bodyPr/>
          <a:lstStyle/>
          <a:p>
            <a:fld id="{A6A571F4-B089-4374-9C93-F18A947D2774}" type="slidenum">
              <a:rPr lang="en-GB" smtClean="0"/>
              <a:pPr/>
              <a:t>2</a:t>
            </a:fld>
            <a:endParaRPr lang="en-GB" smtClean="0"/>
          </a:p>
        </p:txBody>
      </p:sp>
      <p:grpSp>
        <p:nvGrpSpPr>
          <p:cNvPr id="9" name="Group 8"/>
          <p:cNvGrpSpPr/>
          <p:nvPr/>
        </p:nvGrpSpPr>
        <p:grpSpPr>
          <a:xfrm>
            <a:off x="5148064" y="1196752"/>
            <a:ext cx="3825279" cy="2832219"/>
            <a:chOff x="841374" y="1206500"/>
            <a:chExt cx="6538938" cy="4841400"/>
          </a:xfrm>
        </p:grpSpPr>
        <p:graphicFrame>
          <p:nvGraphicFramePr>
            <p:cNvPr id="10" name="Object 50"/>
            <p:cNvGraphicFramePr>
              <a:graphicFrameLocks noChangeAspect="1"/>
            </p:cNvGraphicFramePr>
            <p:nvPr>
              <p:ph idx="1"/>
            </p:nvPr>
          </p:nvGraphicFramePr>
          <p:xfrm>
            <a:off x="841374" y="1206500"/>
            <a:ext cx="5422174" cy="3158604"/>
          </p:xfrm>
          <a:graphic>
            <a:graphicData uri="http://schemas.openxmlformats.org/presentationml/2006/ole">
              <p:oleObj spid="_x0000_s37889" name="Photo Editor Photo" r:id="rId4" imgW="16085714" imgH="9371429" progId="MSPhotoEd.3">
                <p:embed/>
              </p:oleObj>
            </a:graphicData>
          </a:graphic>
        </p:graphicFrame>
        <p:pic>
          <p:nvPicPr>
            <p:cNvPr id="11" name="Picture 51" descr="FBM 2180 copy"/>
            <p:cNvPicPr>
              <a:picLocks noChangeAspect="1" noChangeArrowheads="1"/>
            </p:cNvPicPr>
            <p:nvPr/>
          </p:nvPicPr>
          <p:blipFill>
            <a:blip r:embed="rId5" cstate="print"/>
            <a:srcRect/>
            <a:stretch>
              <a:fillRect/>
            </a:stretch>
          </p:blipFill>
          <p:spPr bwMode="auto">
            <a:xfrm>
              <a:off x="3923928" y="4149080"/>
              <a:ext cx="360040" cy="231791"/>
            </a:xfrm>
            <a:prstGeom prst="rect">
              <a:avLst/>
            </a:prstGeom>
            <a:noFill/>
            <a:ln w="9525">
              <a:noFill/>
              <a:miter lim="800000"/>
              <a:headEnd/>
              <a:tailEnd/>
            </a:ln>
          </p:spPr>
        </p:pic>
        <p:pic>
          <p:nvPicPr>
            <p:cNvPr id="12" name="Picture 5"/>
            <p:cNvPicPr>
              <a:picLocks noChangeAspect="1" noChangeArrowheads="1"/>
            </p:cNvPicPr>
            <p:nvPr/>
          </p:nvPicPr>
          <p:blipFill>
            <a:blip r:embed="rId6" cstate="print"/>
            <a:srcRect/>
            <a:stretch>
              <a:fillRect/>
            </a:stretch>
          </p:blipFill>
          <p:spPr bwMode="auto">
            <a:xfrm>
              <a:off x="5868144" y="4437112"/>
              <a:ext cx="1512168" cy="1610788"/>
            </a:xfrm>
            <a:prstGeom prst="rect">
              <a:avLst/>
            </a:prstGeom>
            <a:noFill/>
            <a:ln w="9525">
              <a:noFill/>
              <a:miter lim="800000"/>
              <a:headEnd/>
              <a:tailEnd/>
            </a:ln>
          </p:spPr>
        </p:pic>
        <p:cxnSp>
          <p:nvCxnSpPr>
            <p:cNvPr id="13" name="Straight Connector 12"/>
            <p:cNvCxnSpPr/>
            <p:nvPr/>
          </p:nvCxnSpPr>
          <p:spPr bwMode="auto">
            <a:xfrm rot="5400000">
              <a:off x="4716016" y="4077072"/>
              <a:ext cx="864096" cy="0"/>
            </a:xfrm>
            <a:prstGeom prst="line">
              <a:avLst/>
            </a:prstGeom>
            <a:noFill/>
            <a:ln w="14986" cap="flat" cmpd="sng" algn="ctr">
              <a:solidFill>
                <a:schemeClr val="bg2">
                  <a:lumMod val="75000"/>
                </a:schemeClr>
              </a:solidFill>
              <a:prstDash val="solid"/>
              <a:round/>
              <a:headEnd type="none" w="med" len="med"/>
              <a:tailEnd type="none" w="med" len="med"/>
            </a:ln>
            <a:effectLst/>
          </p:spPr>
        </p:cxnSp>
        <p:cxnSp>
          <p:nvCxnSpPr>
            <p:cNvPr id="14" name="Straight Connector 13"/>
            <p:cNvCxnSpPr/>
            <p:nvPr/>
          </p:nvCxnSpPr>
          <p:spPr bwMode="auto">
            <a:xfrm rot="10800000">
              <a:off x="5148064" y="4509120"/>
              <a:ext cx="1863824" cy="0"/>
            </a:xfrm>
            <a:prstGeom prst="line">
              <a:avLst/>
            </a:prstGeom>
            <a:noFill/>
            <a:ln w="14986" cap="flat" cmpd="sng" algn="ctr">
              <a:solidFill>
                <a:schemeClr val="bg2">
                  <a:lumMod val="75000"/>
                </a:schemeClr>
              </a:solidFill>
              <a:prstDash val="solid"/>
              <a:round/>
              <a:headEnd type="none" w="med" len="med"/>
              <a:tailEnd type="none" w="med" len="med"/>
            </a:ln>
            <a:effectLst/>
          </p:spPr>
        </p:cxnSp>
      </p:grpSp>
      <p:sp>
        <p:nvSpPr>
          <p:cNvPr id="15" name="Oval 8"/>
          <p:cNvSpPr>
            <a:spLocks noChangeArrowheads="1"/>
          </p:cNvSpPr>
          <p:nvPr/>
        </p:nvSpPr>
        <p:spPr bwMode="auto">
          <a:xfrm>
            <a:off x="8604448" y="2924944"/>
            <a:ext cx="432048" cy="432048"/>
          </a:xfrm>
          <a:prstGeom prst="ellipse">
            <a:avLst/>
          </a:prstGeom>
          <a:noFill/>
          <a:ln w="25400" algn="ctr">
            <a:solidFill>
              <a:schemeClr val="accent2"/>
            </a:solidFill>
            <a:round/>
            <a:headEnd/>
            <a:tailEnd/>
          </a:ln>
        </p:spPr>
        <p:txBody>
          <a:bodyPr wrap="none" anchor="ctr"/>
          <a:lstStyle/>
          <a:p>
            <a:endParaRPr lang="sv-SE"/>
          </a:p>
        </p:txBody>
      </p:sp>
      <p:sp>
        <p:nvSpPr>
          <p:cNvPr id="20487" name="Content Placeholder 8"/>
          <p:cNvSpPr>
            <a:spLocks noGrp="1"/>
          </p:cNvSpPr>
          <p:nvPr>
            <p:ph sz="half" idx="1"/>
          </p:nvPr>
        </p:nvSpPr>
        <p:spPr>
          <a:xfrm>
            <a:off x="571500" y="1206500"/>
            <a:ext cx="6160740" cy="4546600"/>
          </a:xfrm>
        </p:spPr>
        <p:txBody>
          <a:bodyPr/>
          <a:lstStyle/>
          <a:p>
            <a:pPr eaLnBrk="1" hangingPunct="1"/>
            <a:r>
              <a:rPr lang="en-GB" sz="2000" dirty="0" smtClean="0"/>
              <a:t>3rd generation of land based Tank </a:t>
            </a:r>
            <a:br>
              <a:rPr lang="en-GB" sz="2000" dirty="0" smtClean="0"/>
            </a:br>
            <a:r>
              <a:rPr lang="en-GB" sz="2000" dirty="0" smtClean="0"/>
              <a:t>Gauging</a:t>
            </a:r>
          </a:p>
          <a:p>
            <a:pPr lvl="1"/>
            <a:r>
              <a:rPr lang="en-GB" sz="2000" dirty="0" smtClean="0"/>
              <a:t>±0,5 mm instrument accuracy</a:t>
            </a:r>
          </a:p>
          <a:p>
            <a:pPr lvl="1"/>
            <a:r>
              <a:rPr lang="en-GB" sz="2000" dirty="0" smtClean="0"/>
              <a:t>10 GHz FMCW</a:t>
            </a:r>
          </a:p>
          <a:p>
            <a:pPr lvl="1"/>
            <a:r>
              <a:rPr lang="en-GB" sz="2000" dirty="0" smtClean="0"/>
              <a:t>Custody Transfer approved</a:t>
            </a:r>
          </a:p>
          <a:p>
            <a:pPr lvl="1"/>
            <a:r>
              <a:rPr lang="en-GB" sz="2000" dirty="0" smtClean="0"/>
              <a:t>SIL 2 certified</a:t>
            </a:r>
          </a:p>
          <a:p>
            <a:r>
              <a:rPr lang="en-GB" sz="2400" dirty="0" smtClean="0"/>
              <a:t>4 wire</a:t>
            </a:r>
          </a:p>
          <a:p>
            <a:pPr lvl="1"/>
            <a:r>
              <a:rPr lang="en-GB" sz="2000" dirty="0" smtClean="0"/>
              <a:t>2 bus, 2 power</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7" name="Rectangle 5"/>
          <p:cNvSpPr>
            <a:spLocks noGrp="1" noChangeArrowheads="1"/>
          </p:cNvSpPr>
          <p:nvPr>
            <p:ph type="title"/>
          </p:nvPr>
        </p:nvSpPr>
        <p:spPr/>
        <p:txBody>
          <a:bodyPr/>
          <a:lstStyle/>
          <a:p>
            <a:r>
              <a:rPr lang="en-GB" smtClean="0"/>
              <a:t>Transmitter Head</a:t>
            </a:r>
          </a:p>
        </p:txBody>
      </p:sp>
      <p:sp>
        <p:nvSpPr>
          <p:cNvPr id="7171" name="Rectangle 6"/>
          <p:cNvSpPr>
            <a:spLocks noGrp="1" noChangeArrowheads="1"/>
          </p:cNvSpPr>
          <p:nvPr>
            <p:ph sz="half" idx="2"/>
          </p:nvPr>
        </p:nvSpPr>
        <p:spPr/>
        <p:txBody>
          <a:bodyPr/>
          <a:lstStyle/>
          <a:p>
            <a:pPr>
              <a:buNone/>
            </a:pPr>
            <a:r>
              <a:rPr lang="en-GB" dirty="0" smtClean="0"/>
              <a:t>View of REX THE</a:t>
            </a:r>
            <a:br>
              <a:rPr lang="en-GB" dirty="0" smtClean="0"/>
            </a:br>
            <a:r>
              <a:rPr lang="en-GB" dirty="0" smtClean="0"/>
              <a:t>(as seen from below):</a:t>
            </a:r>
          </a:p>
          <a:p>
            <a:r>
              <a:rPr lang="en-GB" dirty="0" smtClean="0"/>
              <a:t>ROC = Relay Output Card.</a:t>
            </a:r>
          </a:p>
          <a:p>
            <a:r>
              <a:rPr lang="en-GB" dirty="0" smtClean="0"/>
              <a:t>MWM = Microwave Module</a:t>
            </a:r>
          </a:p>
          <a:p>
            <a:r>
              <a:rPr lang="en-GB" dirty="0" smtClean="0"/>
              <a:t>Heating element</a:t>
            </a:r>
          </a:p>
        </p:txBody>
      </p:sp>
      <p:pic>
        <p:nvPicPr>
          <p:cNvPr id="63490" name="Picture 2" descr="I:\GSS\KURS\Presentationer\Bilder\Rex\THE_below.jpg"/>
          <p:cNvPicPr>
            <a:picLocks noChangeAspect="1" noChangeArrowheads="1"/>
          </p:cNvPicPr>
          <p:nvPr/>
        </p:nvPicPr>
        <p:blipFill>
          <a:blip r:embed="rId3" cstate="print"/>
          <a:srcRect/>
          <a:stretch>
            <a:fillRect/>
          </a:stretch>
        </p:blipFill>
        <p:spPr bwMode="auto">
          <a:xfrm>
            <a:off x="755576" y="1268760"/>
            <a:ext cx="3948506" cy="4491137"/>
          </a:xfrm>
          <a:prstGeom prst="rect">
            <a:avLst/>
          </a:prstGeom>
          <a:noFill/>
        </p:spPr>
      </p:pic>
      <p:sp>
        <p:nvSpPr>
          <p:cNvPr id="7" name="TextBox 6"/>
          <p:cNvSpPr txBox="1"/>
          <p:nvPr/>
        </p:nvSpPr>
        <p:spPr>
          <a:xfrm>
            <a:off x="611560" y="1268760"/>
            <a:ext cx="576064" cy="276999"/>
          </a:xfrm>
          <a:prstGeom prst="rect">
            <a:avLst/>
          </a:prstGeom>
          <a:noFill/>
        </p:spPr>
        <p:txBody>
          <a:bodyPr wrap="square" rtlCol="0">
            <a:spAutoFit/>
          </a:bodyPr>
          <a:lstStyle/>
          <a:p>
            <a:r>
              <a:rPr lang="sv-SE" sz="1200" dirty="0" smtClean="0"/>
              <a:t>ROC</a:t>
            </a:r>
            <a:endParaRPr lang="sv-SE" sz="1200" dirty="0"/>
          </a:p>
        </p:txBody>
      </p:sp>
      <p:cxnSp>
        <p:nvCxnSpPr>
          <p:cNvPr id="8" name="Straight Arrow Connector 7"/>
          <p:cNvCxnSpPr/>
          <p:nvPr/>
        </p:nvCxnSpPr>
        <p:spPr bwMode="auto">
          <a:xfrm>
            <a:off x="899592" y="1484784"/>
            <a:ext cx="576064" cy="864096"/>
          </a:xfrm>
          <a:prstGeom prst="straightConnector1">
            <a:avLst/>
          </a:prstGeom>
          <a:noFill/>
          <a:ln w="28575" cap="flat" cmpd="sng" algn="ctr">
            <a:solidFill>
              <a:srgbClr val="EFA207"/>
            </a:solidFill>
            <a:prstDash val="solid"/>
            <a:round/>
            <a:headEnd type="none" w="med" len="med"/>
            <a:tailEnd type="triangle" w="med" len="med"/>
          </a:ln>
          <a:effectLst/>
        </p:spPr>
      </p:cxnSp>
      <p:sp>
        <p:nvSpPr>
          <p:cNvPr id="10" name="TextBox 9"/>
          <p:cNvSpPr txBox="1"/>
          <p:nvPr/>
        </p:nvSpPr>
        <p:spPr>
          <a:xfrm>
            <a:off x="3851920" y="1268760"/>
            <a:ext cx="720080" cy="276999"/>
          </a:xfrm>
          <a:prstGeom prst="rect">
            <a:avLst/>
          </a:prstGeom>
          <a:noFill/>
        </p:spPr>
        <p:txBody>
          <a:bodyPr wrap="square" rtlCol="0">
            <a:spAutoFit/>
          </a:bodyPr>
          <a:lstStyle/>
          <a:p>
            <a:r>
              <a:rPr lang="sv-SE" sz="1200" dirty="0" smtClean="0"/>
              <a:t>MWM</a:t>
            </a:r>
            <a:endParaRPr lang="sv-SE" sz="1200" dirty="0"/>
          </a:p>
        </p:txBody>
      </p:sp>
      <p:cxnSp>
        <p:nvCxnSpPr>
          <p:cNvPr id="11" name="Straight Arrow Connector 10"/>
          <p:cNvCxnSpPr/>
          <p:nvPr/>
        </p:nvCxnSpPr>
        <p:spPr bwMode="auto">
          <a:xfrm flipH="1">
            <a:off x="3131840" y="1484784"/>
            <a:ext cx="864096" cy="792088"/>
          </a:xfrm>
          <a:prstGeom prst="straightConnector1">
            <a:avLst/>
          </a:prstGeom>
          <a:noFill/>
          <a:ln w="28575" cap="flat" cmpd="sng" algn="ctr">
            <a:solidFill>
              <a:srgbClr val="EFA207"/>
            </a:solidFill>
            <a:prstDash val="solid"/>
            <a:round/>
            <a:headEnd type="none" w="med" len="med"/>
            <a:tailEnd type="triangle" w="med" len="med"/>
          </a:ln>
          <a:effectLst/>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41" name="Rectangle 5"/>
          <p:cNvSpPr>
            <a:spLocks noGrp="1" noChangeArrowheads="1"/>
          </p:cNvSpPr>
          <p:nvPr>
            <p:ph type="title"/>
          </p:nvPr>
        </p:nvSpPr>
        <p:spPr/>
        <p:txBody>
          <a:bodyPr/>
          <a:lstStyle/>
          <a:p>
            <a:r>
              <a:rPr lang="en-GB" dirty="0" smtClean="0"/>
              <a:t>MB = Mother Board</a:t>
            </a:r>
          </a:p>
        </p:txBody>
      </p:sp>
      <p:sp>
        <p:nvSpPr>
          <p:cNvPr id="8196" name="Rectangle 6"/>
          <p:cNvSpPr>
            <a:spLocks noGrp="1" noChangeArrowheads="1"/>
          </p:cNvSpPr>
          <p:nvPr>
            <p:ph sz="half" idx="1"/>
          </p:nvPr>
        </p:nvSpPr>
        <p:spPr>
          <a:xfrm>
            <a:off x="571500" y="1206500"/>
            <a:ext cx="4432548" cy="4546600"/>
          </a:xfrm>
        </p:spPr>
        <p:txBody>
          <a:bodyPr/>
          <a:lstStyle/>
          <a:p>
            <a:r>
              <a:rPr lang="en-GB" sz="2000" dirty="0" smtClean="0"/>
              <a:t>Used as a passive power and signal carrier to the various daughter boards.</a:t>
            </a:r>
          </a:p>
          <a:p>
            <a:pPr lvl="1"/>
            <a:r>
              <a:rPr lang="en-GB" sz="1800" dirty="0" smtClean="0"/>
              <a:t>Contains mains fuse (1.6 A) and mains filtering and over-voltage protection</a:t>
            </a:r>
          </a:p>
          <a:p>
            <a:pPr lvl="1"/>
            <a:r>
              <a:rPr lang="en-GB" sz="1800" dirty="0" smtClean="0"/>
              <a:t>Equipped with an I²C  bus used for</a:t>
            </a:r>
            <a:br>
              <a:rPr lang="en-GB" sz="1800" dirty="0" smtClean="0"/>
            </a:br>
            <a:r>
              <a:rPr lang="en-GB" sz="1800" dirty="0" smtClean="0"/>
              <a:t>automatic hardware detection. </a:t>
            </a:r>
          </a:p>
          <a:p>
            <a:r>
              <a:rPr lang="en-GB" sz="2000" dirty="0" smtClean="0"/>
              <a:t>Support for a metrological seal switch</a:t>
            </a:r>
          </a:p>
          <a:p>
            <a:r>
              <a:rPr lang="en-GB" sz="2000" dirty="0" smtClean="0"/>
              <a:t>Holds an extra two pin connector for features as Analogue output, L&amp;J, </a:t>
            </a:r>
            <a:r>
              <a:rPr lang="en-GB" sz="2000" dirty="0" err="1" smtClean="0"/>
              <a:t>Whessoe</a:t>
            </a:r>
            <a:r>
              <a:rPr lang="en-GB" sz="2000" dirty="0" smtClean="0"/>
              <a:t>, </a:t>
            </a:r>
            <a:r>
              <a:rPr lang="en-GB" sz="2000" dirty="0" err="1" smtClean="0"/>
              <a:t>Varec</a:t>
            </a:r>
            <a:r>
              <a:rPr lang="en-GB" sz="2000" dirty="0" smtClean="0"/>
              <a:t>, </a:t>
            </a:r>
            <a:r>
              <a:rPr lang="en-GB" sz="2000" dirty="0" err="1" smtClean="0"/>
              <a:t>Profibus</a:t>
            </a:r>
            <a:r>
              <a:rPr lang="en-GB" sz="2000" dirty="0" smtClean="0"/>
              <a:t> </a:t>
            </a:r>
          </a:p>
        </p:txBody>
      </p:sp>
      <p:pic>
        <p:nvPicPr>
          <p:cNvPr id="57346" name="Picture 2" descr="I:\GSS\KURS\Presentationer\Bilder\Rex\Transmitter Head 2.tif"/>
          <p:cNvPicPr>
            <a:picLocks noChangeAspect="1" noChangeArrowheads="1"/>
          </p:cNvPicPr>
          <p:nvPr/>
        </p:nvPicPr>
        <p:blipFill>
          <a:blip r:embed="rId3" cstate="print"/>
          <a:srcRect/>
          <a:stretch>
            <a:fillRect/>
          </a:stretch>
        </p:blipFill>
        <p:spPr bwMode="auto">
          <a:xfrm>
            <a:off x="4718955" y="1124744"/>
            <a:ext cx="4173525" cy="3978554"/>
          </a:xfrm>
          <a:prstGeom prst="rect">
            <a:avLst/>
          </a:prstGeom>
          <a:noFill/>
        </p:spPr>
      </p:pic>
      <p:pic>
        <p:nvPicPr>
          <p:cNvPr id="57347" name="Picture 3" descr="I:\GSS\KURS\Presentationer\Bilder\Rex\THE_MB.jpg"/>
          <p:cNvPicPr>
            <a:picLocks noChangeAspect="1" noChangeArrowheads="1"/>
          </p:cNvPicPr>
          <p:nvPr/>
        </p:nvPicPr>
        <p:blipFill>
          <a:blip r:embed="rId4" cstate="print"/>
          <a:srcRect/>
          <a:stretch>
            <a:fillRect/>
          </a:stretch>
        </p:blipFill>
        <p:spPr bwMode="auto">
          <a:xfrm>
            <a:off x="4648795" y="5229200"/>
            <a:ext cx="1507381" cy="1451642"/>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5" name="Rectangle 5"/>
          <p:cNvSpPr>
            <a:spLocks noGrp="1" noChangeArrowheads="1"/>
          </p:cNvSpPr>
          <p:nvPr>
            <p:ph type="title"/>
          </p:nvPr>
        </p:nvSpPr>
        <p:spPr/>
        <p:txBody>
          <a:bodyPr/>
          <a:lstStyle/>
          <a:p>
            <a:r>
              <a:rPr lang="en-GB" smtClean="0"/>
              <a:t>TRC = Transformer Rectifier Card</a:t>
            </a:r>
          </a:p>
        </p:txBody>
      </p:sp>
      <p:sp>
        <p:nvSpPr>
          <p:cNvPr id="9220" name="Rectangle 6"/>
          <p:cNvSpPr>
            <a:spLocks noGrp="1" noChangeArrowheads="1"/>
          </p:cNvSpPr>
          <p:nvPr>
            <p:ph sz="half" idx="1"/>
          </p:nvPr>
        </p:nvSpPr>
        <p:spPr>
          <a:xfrm>
            <a:off x="571500" y="1206500"/>
            <a:ext cx="8104956" cy="4546600"/>
          </a:xfrm>
        </p:spPr>
        <p:txBody>
          <a:bodyPr/>
          <a:lstStyle/>
          <a:p>
            <a:r>
              <a:rPr lang="en-GB" sz="2000" dirty="0" smtClean="0"/>
              <a:t>Switched power supply (primary side)</a:t>
            </a:r>
          </a:p>
          <a:p>
            <a:r>
              <a:rPr lang="en-GB" sz="2000" dirty="0" smtClean="0"/>
              <a:t>Standard: AC mains voltages (nominal 100-240 VAC, 80 W) without any manual changing over/switching</a:t>
            </a:r>
          </a:p>
          <a:p>
            <a:r>
              <a:rPr lang="en-GB" sz="2000" dirty="0" smtClean="0"/>
              <a:t>Alternative low voltage AC/DC, 34-70 VAC,  48-100 VDC</a:t>
            </a:r>
          </a:p>
          <a:p>
            <a:r>
              <a:rPr lang="en-GB" sz="2000" dirty="0" smtClean="0"/>
              <a:t>24 VDC version</a:t>
            </a:r>
          </a:p>
          <a:p>
            <a:r>
              <a:rPr lang="en-GB" sz="2000" dirty="0" smtClean="0"/>
              <a:t>Generates 4 voltages </a:t>
            </a:r>
            <a:br>
              <a:rPr lang="en-GB" sz="2000" dirty="0" smtClean="0"/>
            </a:br>
            <a:r>
              <a:rPr lang="en-GB" sz="2000" dirty="0" smtClean="0"/>
              <a:t>(+5, +/-12, and +30 V)</a:t>
            </a:r>
          </a:p>
          <a:p>
            <a:r>
              <a:rPr lang="en-GB" sz="2000" dirty="0" smtClean="0"/>
              <a:t>Keeps THE at 40</a:t>
            </a:r>
            <a:r>
              <a:rPr lang="en-US" sz="2000" dirty="0" smtClean="0"/>
              <a:t>°</a:t>
            </a:r>
            <a:r>
              <a:rPr lang="en-GB" sz="2000" dirty="0" smtClean="0"/>
              <a:t>C via an </a:t>
            </a:r>
            <a:br>
              <a:rPr lang="en-GB" sz="2000" dirty="0" smtClean="0"/>
            </a:br>
            <a:r>
              <a:rPr lang="en-GB" sz="2000" dirty="0" smtClean="0"/>
              <a:t>internal heating element. </a:t>
            </a:r>
            <a:br>
              <a:rPr lang="en-GB" sz="2000" dirty="0" smtClean="0"/>
            </a:br>
            <a:r>
              <a:rPr lang="en-GB" sz="2000" dirty="0" smtClean="0"/>
              <a:t>NB! Not relevant for 24VDC </a:t>
            </a:r>
            <a:br>
              <a:rPr lang="en-GB" sz="2000" dirty="0" smtClean="0"/>
            </a:br>
            <a:r>
              <a:rPr lang="en-GB" sz="2000" dirty="0" smtClean="0"/>
              <a:t>version</a:t>
            </a:r>
          </a:p>
        </p:txBody>
      </p:sp>
      <p:pic>
        <p:nvPicPr>
          <p:cNvPr id="58370" name="Picture 2" descr="I:\GSS\KURS\Presentationer\Bilder\Rex\TRC.jpg"/>
          <p:cNvPicPr>
            <a:picLocks noChangeAspect="1" noChangeArrowheads="1"/>
          </p:cNvPicPr>
          <p:nvPr/>
        </p:nvPicPr>
        <p:blipFill>
          <a:blip r:embed="rId2" cstate="print"/>
          <a:srcRect/>
          <a:stretch>
            <a:fillRect/>
          </a:stretch>
        </p:blipFill>
        <p:spPr bwMode="auto">
          <a:xfrm>
            <a:off x="4267213" y="2780929"/>
            <a:ext cx="4876787" cy="2880320"/>
          </a:xfrm>
          <a:prstGeom prst="rect">
            <a:avLst/>
          </a:prstGeom>
          <a:noFill/>
        </p:spPr>
      </p:pic>
      <p:pic>
        <p:nvPicPr>
          <p:cNvPr id="10" name="Picture 3" descr="I:\GSS\KURS\Presentationer\Bilder\Rex\THE_TRC.jpg"/>
          <p:cNvPicPr>
            <a:picLocks noChangeAspect="1" noChangeArrowheads="1"/>
          </p:cNvPicPr>
          <p:nvPr/>
        </p:nvPicPr>
        <p:blipFill>
          <a:blip r:embed="rId3" cstate="print"/>
          <a:srcRect/>
          <a:stretch>
            <a:fillRect/>
          </a:stretch>
        </p:blipFill>
        <p:spPr bwMode="auto">
          <a:xfrm>
            <a:off x="2267744" y="5235455"/>
            <a:ext cx="1500886" cy="1445387"/>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I:\GSS\KURS\Presentationer\Bilder\Rex\FCC.jpg"/>
          <p:cNvPicPr>
            <a:picLocks noChangeAspect="1" noChangeArrowheads="1"/>
          </p:cNvPicPr>
          <p:nvPr/>
        </p:nvPicPr>
        <p:blipFill>
          <a:blip r:embed="rId2" cstate="print"/>
          <a:srcRect/>
          <a:stretch>
            <a:fillRect/>
          </a:stretch>
        </p:blipFill>
        <p:spPr bwMode="auto">
          <a:xfrm>
            <a:off x="4264304" y="2708920"/>
            <a:ext cx="4879696" cy="2868778"/>
          </a:xfrm>
          <a:prstGeom prst="rect">
            <a:avLst/>
          </a:prstGeom>
          <a:noFill/>
        </p:spPr>
      </p:pic>
      <p:sp>
        <p:nvSpPr>
          <p:cNvPr id="374788" name="Rectangle 4"/>
          <p:cNvSpPr>
            <a:spLocks noGrp="1" noChangeArrowheads="1"/>
          </p:cNvSpPr>
          <p:nvPr>
            <p:ph type="title"/>
          </p:nvPr>
        </p:nvSpPr>
        <p:spPr/>
        <p:txBody>
          <a:bodyPr/>
          <a:lstStyle/>
          <a:p>
            <a:r>
              <a:rPr lang="en-GB" smtClean="0"/>
              <a:t>FCC = Field Communication Card</a:t>
            </a:r>
          </a:p>
        </p:txBody>
      </p:sp>
      <p:sp>
        <p:nvSpPr>
          <p:cNvPr id="16" name="Content Placeholder 15"/>
          <p:cNvSpPr>
            <a:spLocks noGrp="1"/>
          </p:cNvSpPr>
          <p:nvPr>
            <p:ph sz="half" idx="1"/>
          </p:nvPr>
        </p:nvSpPr>
        <p:spPr>
          <a:xfrm>
            <a:off x="571500" y="1206500"/>
            <a:ext cx="8176964" cy="4546600"/>
          </a:xfrm>
        </p:spPr>
        <p:txBody>
          <a:bodyPr/>
          <a:lstStyle/>
          <a:p>
            <a:r>
              <a:rPr lang="en-GB" sz="2400" dirty="0" smtClean="0"/>
              <a:t>Controls communication with external devices</a:t>
            </a:r>
          </a:p>
          <a:p>
            <a:pPr lvl="1"/>
            <a:r>
              <a:rPr lang="en-GB" sz="2000" dirty="0" smtClean="0"/>
              <a:t>Emulation protocols</a:t>
            </a:r>
          </a:p>
          <a:p>
            <a:r>
              <a:rPr lang="en-GB" sz="2400" dirty="0" smtClean="0"/>
              <a:t>Standard version (-675)</a:t>
            </a:r>
          </a:p>
          <a:p>
            <a:pPr lvl="1"/>
            <a:r>
              <a:rPr lang="en-GB" sz="1800" dirty="0" smtClean="0"/>
              <a:t>TRL/2 field bus interface</a:t>
            </a:r>
          </a:p>
          <a:p>
            <a:pPr lvl="1"/>
            <a:r>
              <a:rPr lang="en-GB" sz="1800" dirty="0" smtClean="0"/>
              <a:t>Interface to SDAU or RDU 40</a:t>
            </a:r>
          </a:p>
          <a:p>
            <a:pPr marL="631825" lvl="1">
              <a:buFont typeface="Wingdings" pitchFamily="2" charset="2"/>
              <a:buNone/>
            </a:pPr>
            <a:r>
              <a:rPr lang="en-GB" sz="1800" b="1" dirty="0" smtClean="0"/>
              <a:t>Note:</a:t>
            </a:r>
          </a:p>
          <a:p>
            <a:pPr>
              <a:buNone/>
            </a:pPr>
            <a:r>
              <a:rPr lang="en-GB" sz="2000" dirty="0" smtClean="0"/>
              <a:t>	Early versions had a jumper </a:t>
            </a:r>
            <a:br>
              <a:rPr lang="en-GB" sz="2000" dirty="0" smtClean="0"/>
            </a:br>
            <a:r>
              <a:rPr lang="en-GB" sz="2000" dirty="0" smtClean="0"/>
              <a:t>for controlling communication </a:t>
            </a:r>
            <a:br>
              <a:rPr lang="en-GB" sz="2000" dirty="0" smtClean="0"/>
            </a:br>
            <a:r>
              <a:rPr lang="en-GB" sz="2000" dirty="0" smtClean="0"/>
              <a:t>to SDAU or RDU40</a:t>
            </a:r>
          </a:p>
          <a:p>
            <a:pPr>
              <a:buNone/>
            </a:pPr>
            <a:r>
              <a:rPr lang="en-GB" sz="2000" dirty="0" smtClean="0"/>
              <a:t>	Later version is controlled </a:t>
            </a:r>
            <a:br>
              <a:rPr lang="en-GB" sz="2000" dirty="0" smtClean="0"/>
            </a:br>
            <a:r>
              <a:rPr lang="en-GB" sz="2000" dirty="0" smtClean="0"/>
              <a:t>via Holding Register</a:t>
            </a:r>
          </a:p>
          <a:p>
            <a:endParaRPr lang="sv-SE" dirty="0"/>
          </a:p>
        </p:txBody>
      </p:sp>
      <p:sp>
        <p:nvSpPr>
          <p:cNvPr id="10247" name="Text Box 13"/>
          <p:cNvSpPr txBox="1">
            <a:spLocks noChangeArrowheads="1"/>
          </p:cNvSpPr>
          <p:nvPr/>
        </p:nvSpPr>
        <p:spPr bwMode="auto">
          <a:xfrm>
            <a:off x="5508104" y="2060848"/>
            <a:ext cx="1800200" cy="527090"/>
          </a:xfrm>
          <a:prstGeom prst="rect">
            <a:avLst/>
          </a:prstGeom>
          <a:noFill/>
          <a:ln w="63500">
            <a:noFill/>
            <a:miter lim="800000"/>
            <a:headEnd/>
            <a:tailEnd/>
          </a:ln>
        </p:spPr>
        <p:txBody>
          <a:bodyPr wrap="square" lIns="95271" tIns="47636" rIns="95271" bIns="47636">
            <a:spAutoFit/>
          </a:bodyPr>
          <a:lstStyle/>
          <a:p>
            <a:pPr algn="l"/>
            <a:r>
              <a:rPr lang="en-GB" sz="1400" dirty="0" smtClean="0">
                <a:solidFill>
                  <a:schemeClr val="tx1"/>
                </a:solidFill>
                <a:latin typeface="Times New Roman" pitchFamily="18" charset="0"/>
              </a:rPr>
              <a:t>FCU, Mini Receiver,  </a:t>
            </a:r>
            <a:r>
              <a:rPr lang="en-GB" sz="1400" dirty="0">
                <a:solidFill>
                  <a:schemeClr val="tx1"/>
                </a:solidFill>
                <a:latin typeface="Times New Roman" pitchFamily="18" charset="0"/>
              </a:rPr>
              <a:t>and </a:t>
            </a:r>
            <a:r>
              <a:rPr lang="en-GB" sz="1400" dirty="0" smtClean="0">
                <a:solidFill>
                  <a:schemeClr val="tx1"/>
                </a:solidFill>
                <a:latin typeface="Times New Roman" pitchFamily="18" charset="0"/>
              </a:rPr>
              <a:t>other</a:t>
            </a:r>
            <a:r>
              <a:rPr lang="en-GB" sz="1400" dirty="0">
                <a:solidFill>
                  <a:schemeClr val="tx1"/>
                </a:solidFill>
                <a:latin typeface="Times New Roman" pitchFamily="18" charset="0"/>
              </a:rPr>
              <a:t>…</a:t>
            </a:r>
            <a:endParaRPr lang="sv-SE" sz="1400" dirty="0">
              <a:solidFill>
                <a:schemeClr val="tx1"/>
              </a:solidFill>
              <a:latin typeface="Times New Roman" pitchFamily="18" charset="0"/>
            </a:endParaRPr>
          </a:p>
        </p:txBody>
      </p:sp>
      <p:pic>
        <p:nvPicPr>
          <p:cNvPr id="19" name="Picture 9"/>
          <p:cNvPicPr>
            <a:picLocks noChangeAspect="1" noChangeArrowheads="1"/>
          </p:cNvPicPr>
          <p:nvPr/>
        </p:nvPicPr>
        <p:blipFill>
          <a:blip r:embed="rId3" cstate="print"/>
          <a:srcRect/>
          <a:stretch>
            <a:fillRect/>
          </a:stretch>
        </p:blipFill>
        <p:spPr bwMode="auto">
          <a:xfrm>
            <a:off x="7236296" y="1196752"/>
            <a:ext cx="1512168" cy="1286805"/>
          </a:xfrm>
          <a:prstGeom prst="rect">
            <a:avLst/>
          </a:prstGeom>
          <a:noFill/>
          <a:ln w="9525">
            <a:noFill/>
            <a:miter lim="800000"/>
            <a:headEnd/>
            <a:tailEnd/>
          </a:ln>
        </p:spPr>
      </p:pic>
      <p:sp>
        <p:nvSpPr>
          <p:cNvPr id="10246" name="Line 12"/>
          <p:cNvSpPr>
            <a:spLocks noChangeShapeType="1"/>
          </p:cNvSpPr>
          <p:nvPr/>
        </p:nvSpPr>
        <p:spPr bwMode="auto">
          <a:xfrm flipH="1">
            <a:off x="6804248" y="2276872"/>
            <a:ext cx="432048" cy="432048"/>
          </a:xfrm>
          <a:prstGeom prst="line">
            <a:avLst/>
          </a:prstGeom>
          <a:noFill/>
          <a:ln w="19050">
            <a:solidFill>
              <a:srgbClr val="EFA207"/>
            </a:solidFill>
            <a:round/>
            <a:headEnd type="triangle" w="med" len="med"/>
            <a:tailEnd type="triangle" w="med" len="med"/>
          </a:ln>
        </p:spPr>
        <p:txBody>
          <a:bodyPr lIns="95271" tIns="47636" rIns="95271" bIns="47636"/>
          <a:lstStyle/>
          <a:p>
            <a:endParaRPr lang="sv-SE"/>
          </a:p>
        </p:txBody>
      </p:sp>
      <p:pic>
        <p:nvPicPr>
          <p:cNvPr id="11" name="Picture 3" descr="I:\GSS\KURS\Presentationer\Bilder\Rex\THE_FCC.jpg"/>
          <p:cNvPicPr>
            <a:picLocks noChangeAspect="1" noChangeArrowheads="1"/>
          </p:cNvPicPr>
          <p:nvPr/>
        </p:nvPicPr>
        <p:blipFill>
          <a:blip r:embed="rId4" cstate="print"/>
          <a:srcRect/>
          <a:stretch>
            <a:fillRect/>
          </a:stretch>
        </p:blipFill>
        <p:spPr bwMode="auto">
          <a:xfrm>
            <a:off x="2267744" y="5235455"/>
            <a:ext cx="1500886" cy="1445387"/>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27" name="Rectangle 19"/>
          <p:cNvSpPr>
            <a:spLocks noGrp="1" noChangeArrowheads="1"/>
          </p:cNvSpPr>
          <p:nvPr>
            <p:ph type="title"/>
          </p:nvPr>
        </p:nvSpPr>
        <p:spPr/>
        <p:txBody>
          <a:bodyPr/>
          <a:lstStyle/>
          <a:p>
            <a:pPr>
              <a:defRPr/>
            </a:pPr>
            <a:r>
              <a:rPr lang="en-GB" sz="2800" smtClean="0"/>
              <a:t>FCC = Field Communication Card</a:t>
            </a:r>
            <a:r>
              <a:rPr lang="en-GB" smtClean="0"/>
              <a:t> </a:t>
            </a:r>
          </a:p>
        </p:txBody>
      </p:sp>
      <p:sp>
        <p:nvSpPr>
          <p:cNvPr id="11267" name="Rectangle 20"/>
          <p:cNvSpPr>
            <a:spLocks noGrp="1" noChangeArrowheads="1"/>
          </p:cNvSpPr>
          <p:nvPr>
            <p:ph sz="half" idx="1"/>
          </p:nvPr>
        </p:nvSpPr>
        <p:spPr/>
        <p:txBody>
          <a:bodyPr/>
          <a:lstStyle/>
          <a:p>
            <a:r>
              <a:rPr lang="en-GB" smtClean="0"/>
              <a:t>Multi-FCC, (-673)</a:t>
            </a:r>
          </a:p>
          <a:p>
            <a:pPr lvl="1"/>
            <a:r>
              <a:rPr lang="en-GB" sz="2000" smtClean="0"/>
              <a:t>TRL/2 Field bus interface.</a:t>
            </a:r>
          </a:p>
          <a:p>
            <a:pPr lvl="1"/>
            <a:r>
              <a:rPr lang="en-GB" sz="2000" smtClean="0"/>
              <a:t>SDAU / RDU 40 interface.</a:t>
            </a:r>
          </a:p>
          <a:p>
            <a:pPr lvl="1"/>
            <a:r>
              <a:rPr lang="en-GB" sz="2000" smtClean="0"/>
              <a:t>Internal Metrological Seal.</a:t>
            </a:r>
          </a:p>
          <a:p>
            <a:pPr lvl="1"/>
            <a:r>
              <a:rPr lang="en-GB" sz="2000" smtClean="0"/>
              <a:t>Hart Interface (Input).</a:t>
            </a:r>
          </a:p>
          <a:p>
            <a:pPr lvl="1"/>
            <a:r>
              <a:rPr lang="en-GB" sz="2000" smtClean="0"/>
              <a:t>Analogue output (Non Ex).</a:t>
            </a:r>
          </a:p>
          <a:p>
            <a:pPr lvl="1"/>
            <a:r>
              <a:rPr lang="en-GB" sz="2000" smtClean="0"/>
              <a:t>Enraf devices (GPU Bus).</a:t>
            </a:r>
          </a:p>
          <a:p>
            <a:pPr lvl="1"/>
            <a:r>
              <a:rPr lang="en-GB" sz="2000" smtClean="0"/>
              <a:t>L&amp;J devices (TankWay Bus).</a:t>
            </a:r>
          </a:p>
          <a:p>
            <a:pPr lvl="1"/>
            <a:r>
              <a:rPr lang="en-GB" sz="2000" smtClean="0"/>
              <a:t>Profibus DP</a:t>
            </a:r>
          </a:p>
          <a:p>
            <a:pPr lvl="1"/>
            <a:r>
              <a:rPr lang="en-GB" sz="2000" smtClean="0"/>
              <a:t>Whessoe devices </a:t>
            </a:r>
          </a:p>
          <a:p>
            <a:pPr lvl="1"/>
            <a:r>
              <a:rPr lang="en-GB" sz="2000" smtClean="0"/>
              <a:t>Tiway Emulation </a:t>
            </a:r>
          </a:p>
          <a:p>
            <a:pPr lvl="1"/>
            <a:r>
              <a:rPr lang="en-GB" sz="2000" smtClean="0"/>
              <a:t>Sakura Emulation</a:t>
            </a:r>
          </a:p>
        </p:txBody>
      </p:sp>
      <p:sp>
        <p:nvSpPr>
          <p:cNvPr id="11268" name="Rectangle 21"/>
          <p:cNvSpPr>
            <a:spLocks noGrp="1" noChangeArrowheads="1"/>
          </p:cNvSpPr>
          <p:nvPr>
            <p:ph sz="half" idx="2"/>
          </p:nvPr>
        </p:nvSpPr>
        <p:spPr/>
        <p:txBody>
          <a:bodyPr/>
          <a:lstStyle/>
          <a:p>
            <a:r>
              <a:rPr lang="en-GB" smtClean="0"/>
              <a:t>FCC-3, (-771)</a:t>
            </a:r>
          </a:p>
          <a:p>
            <a:pPr lvl="1"/>
            <a:r>
              <a:rPr lang="en-GB" sz="2000" smtClean="0"/>
              <a:t>TRL/2 Field bus interface.</a:t>
            </a:r>
          </a:p>
          <a:p>
            <a:pPr lvl="1"/>
            <a:r>
              <a:rPr lang="en-GB" sz="2000" smtClean="0"/>
              <a:t>SDAU / RDU 40 interface.</a:t>
            </a:r>
          </a:p>
          <a:p>
            <a:pPr lvl="1"/>
            <a:r>
              <a:rPr lang="en-GB" sz="2000" smtClean="0"/>
              <a:t>Internal Meteorological seal.</a:t>
            </a:r>
          </a:p>
          <a:p>
            <a:pPr lvl="1"/>
            <a:r>
              <a:rPr lang="en-GB" sz="2000" smtClean="0"/>
              <a:t>Varec interface (Mark/Space Bus).</a:t>
            </a:r>
          </a:p>
          <a:p>
            <a:pPr lvl="1"/>
            <a:r>
              <a:rPr lang="en-GB" sz="2000" smtClean="0"/>
              <a:t>RS 485 communication.</a:t>
            </a:r>
          </a:p>
          <a:p>
            <a:endParaRPr lang="en-GB" sz="2400" smtClean="0"/>
          </a:p>
          <a:p>
            <a:endParaRPr lang="en-GB" sz="20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I:\GSS\KURS\Presentationer\Bilder\Rex\SPC.jpg"/>
          <p:cNvPicPr>
            <a:picLocks noChangeAspect="1" noChangeArrowheads="1"/>
          </p:cNvPicPr>
          <p:nvPr/>
        </p:nvPicPr>
        <p:blipFill>
          <a:blip r:embed="rId2" cstate="print"/>
          <a:srcRect/>
          <a:stretch>
            <a:fillRect/>
          </a:stretch>
        </p:blipFill>
        <p:spPr bwMode="auto">
          <a:xfrm>
            <a:off x="4163263" y="2790489"/>
            <a:ext cx="4980737" cy="2870759"/>
          </a:xfrm>
          <a:prstGeom prst="rect">
            <a:avLst/>
          </a:prstGeom>
          <a:noFill/>
        </p:spPr>
      </p:pic>
      <p:sp>
        <p:nvSpPr>
          <p:cNvPr id="377860" name="Rectangle 4"/>
          <p:cNvSpPr>
            <a:spLocks noGrp="1" noChangeArrowheads="1"/>
          </p:cNvSpPr>
          <p:nvPr>
            <p:ph type="title"/>
          </p:nvPr>
        </p:nvSpPr>
        <p:spPr/>
        <p:txBody>
          <a:bodyPr/>
          <a:lstStyle/>
          <a:p>
            <a:r>
              <a:rPr lang="en-GB" smtClean="0"/>
              <a:t>SPC = Signal Processing Card</a:t>
            </a:r>
          </a:p>
        </p:txBody>
      </p:sp>
      <p:sp>
        <p:nvSpPr>
          <p:cNvPr id="9" name="Content Placeholder 8"/>
          <p:cNvSpPr>
            <a:spLocks noGrp="1"/>
          </p:cNvSpPr>
          <p:nvPr>
            <p:ph sz="half" idx="1"/>
          </p:nvPr>
        </p:nvSpPr>
        <p:spPr>
          <a:xfrm>
            <a:off x="571500" y="1206500"/>
            <a:ext cx="8176964" cy="4546600"/>
          </a:xfrm>
        </p:spPr>
        <p:txBody>
          <a:bodyPr/>
          <a:lstStyle/>
          <a:p>
            <a:r>
              <a:rPr lang="en-GB" sz="2000" dirty="0" smtClean="0"/>
              <a:t>Processor card for advanced signal processing and handling of auxiliary functions</a:t>
            </a:r>
          </a:p>
          <a:p>
            <a:r>
              <a:rPr lang="en-GB" sz="2000" dirty="0" smtClean="0"/>
              <a:t>Dual processor design, 32-bit floating point </a:t>
            </a:r>
          </a:p>
          <a:p>
            <a:pPr lvl="2"/>
            <a:r>
              <a:rPr lang="en-GB" sz="1600" dirty="0" smtClean="0"/>
              <a:t>DSP – Digital Signal Processor</a:t>
            </a:r>
          </a:p>
          <a:p>
            <a:pPr lvl="2"/>
            <a:r>
              <a:rPr lang="en-GB" sz="1600" dirty="0" smtClean="0"/>
              <a:t>COP - Communication Processor</a:t>
            </a:r>
          </a:p>
          <a:p>
            <a:r>
              <a:rPr lang="en-GB" sz="2000" dirty="0" smtClean="0"/>
              <a:t>Software stored in EEPROM</a:t>
            </a:r>
          </a:p>
          <a:p>
            <a:pPr lvl="1"/>
            <a:r>
              <a:rPr lang="en-GB" sz="1800" dirty="0" smtClean="0"/>
              <a:t>Exchangeable</a:t>
            </a:r>
          </a:p>
          <a:p>
            <a:pPr lvl="1"/>
            <a:r>
              <a:rPr lang="en-GB" sz="1800" dirty="0" smtClean="0"/>
              <a:t>Programmable via TRL/2 </a:t>
            </a:r>
            <a:br>
              <a:rPr lang="en-GB" sz="1800" dirty="0" smtClean="0"/>
            </a:br>
            <a:r>
              <a:rPr lang="en-GB" sz="1800" dirty="0" smtClean="0"/>
              <a:t>bus</a:t>
            </a:r>
          </a:p>
          <a:p>
            <a:r>
              <a:rPr lang="en-GB" sz="2000" dirty="0" smtClean="0"/>
              <a:t>Database </a:t>
            </a:r>
            <a:r>
              <a:rPr lang="en-GB" sz="2000" dirty="0" err="1" smtClean="0"/>
              <a:t>a.k.a</a:t>
            </a:r>
            <a:r>
              <a:rPr lang="en-GB" sz="2000" dirty="0" smtClean="0"/>
              <a:t> the Holding </a:t>
            </a:r>
            <a:br>
              <a:rPr lang="en-GB" sz="2000" dirty="0" smtClean="0"/>
            </a:br>
            <a:r>
              <a:rPr lang="en-GB" sz="2000" dirty="0" smtClean="0"/>
              <a:t>Registers</a:t>
            </a:r>
          </a:p>
          <a:p>
            <a:endParaRPr lang="sv-SE" sz="2000" dirty="0"/>
          </a:p>
        </p:txBody>
      </p:sp>
      <p:pic>
        <p:nvPicPr>
          <p:cNvPr id="60419" name="Picture 3" descr="I:\GSS\KURS\Presentationer\Bilder\Rex\THE_SPC.jpg"/>
          <p:cNvPicPr>
            <a:picLocks noChangeAspect="1" noChangeArrowheads="1"/>
          </p:cNvPicPr>
          <p:nvPr/>
        </p:nvPicPr>
        <p:blipFill>
          <a:blip r:embed="rId3" cstate="print"/>
          <a:srcRect/>
          <a:stretch>
            <a:fillRect/>
          </a:stretch>
        </p:blipFill>
        <p:spPr bwMode="auto">
          <a:xfrm>
            <a:off x="2267744" y="5235455"/>
            <a:ext cx="1500886" cy="1445387"/>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I:\GSS\KURS\Presentationer\Bilder\Rex\APC.jpg"/>
          <p:cNvPicPr>
            <a:picLocks noChangeAspect="1" noChangeArrowheads="1"/>
          </p:cNvPicPr>
          <p:nvPr/>
        </p:nvPicPr>
        <p:blipFill>
          <a:blip r:embed="rId2" cstate="print"/>
          <a:srcRect/>
          <a:stretch>
            <a:fillRect/>
          </a:stretch>
        </p:blipFill>
        <p:spPr bwMode="auto">
          <a:xfrm>
            <a:off x="3909835" y="2697373"/>
            <a:ext cx="5198669" cy="2963875"/>
          </a:xfrm>
          <a:prstGeom prst="rect">
            <a:avLst/>
          </a:prstGeom>
          <a:noFill/>
        </p:spPr>
      </p:pic>
      <p:sp>
        <p:nvSpPr>
          <p:cNvPr id="378884" name="Rectangle 4"/>
          <p:cNvSpPr>
            <a:spLocks noGrp="1" noChangeArrowheads="1"/>
          </p:cNvSpPr>
          <p:nvPr>
            <p:ph type="title"/>
          </p:nvPr>
        </p:nvSpPr>
        <p:spPr/>
        <p:txBody>
          <a:bodyPr/>
          <a:lstStyle/>
          <a:p>
            <a:r>
              <a:rPr lang="en-GB" smtClean="0"/>
              <a:t>APC = Analog Signal Processing Card</a:t>
            </a:r>
          </a:p>
        </p:txBody>
      </p:sp>
      <p:sp>
        <p:nvSpPr>
          <p:cNvPr id="13316" name="Rectangle 5"/>
          <p:cNvSpPr>
            <a:spLocks noGrp="1" noChangeArrowheads="1"/>
          </p:cNvSpPr>
          <p:nvPr>
            <p:ph sz="half" idx="1"/>
          </p:nvPr>
        </p:nvSpPr>
        <p:spPr>
          <a:xfrm>
            <a:off x="571500" y="1206500"/>
            <a:ext cx="8104956" cy="4546600"/>
          </a:xfrm>
        </p:spPr>
        <p:txBody>
          <a:bodyPr/>
          <a:lstStyle/>
          <a:p>
            <a:r>
              <a:rPr lang="en-GB" sz="2400" dirty="0" smtClean="0"/>
              <a:t>For </a:t>
            </a:r>
            <a:r>
              <a:rPr lang="en-GB" sz="2400" dirty="0" err="1" smtClean="0"/>
              <a:t>analog</a:t>
            </a:r>
            <a:r>
              <a:rPr lang="en-GB" sz="2400" dirty="0" smtClean="0"/>
              <a:t> signal generation, multiplexing and filtering</a:t>
            </a:r>
          </a:p>
          <a:p>
            <a:pPr lvl="1"/>
            <a:r>
              <a:rPr lang="en-GB" sz="2000" dirty="0" smtClean="0"/>
              <a:t>HW-support for FMCW-sweep (MWM)</a:t>
            </a:r>
          </a:p>
          <a:p>
            <a:pPr lvl="1"/>
            <a:r>
              <a:rPr lang="en-GB" sz="2000" dirty="0" smtClean="0"/>
              <a:t>IF-Amplifier (for tank signal)</a:t>
            </a:r>
          </a:p>
          <a:p>
            <a:pPr lvl="1"/>
            <a:r>
              <a:rPr lang="en-GB" sz="2000" dirty="0" smtClean="0"/>
              <a:t>Multiplexer for sensor signals</a:t>
            </a:r>
          </a:p>
          <a:p>
            <a:pPr lvl="1"/>
            <a:r>
              <a:rPr lang="en-GB" sz="2000" dirty="0" smtClean="0"/>
              <a:t>Precision voltage </a:t>
            </a:r>
            <a:br>
              <a:rPr lang="en-GB" sz="2000" dirty="0" smtClean="0"/>
            </a:br>
            <a:r>
              <a:rPr lang="en-GB" sz="2000" dirty="0" smtClean="0"/>
              <a:t>references</a:t>
            </a:r>
          </a:p>
          <a:p>
            <a:pPr lvl="1"/>
            <a:r>
              <a:rPr lang="en-GB" sz="2000" dirty="0" smtClean="0"/>
              <a:t>Regulator for </a:t>
            </a:r>
            <a:br>
              <a:rPr lang="en-GB" sz="2000" dirty="0" smtClean="0"/>
            </a:br>
            <a:r>
              <a:rPr lang="en-GB" sz="2000" dirty="0" smtClean="0"/>
              <a:t>heating element</a:t>
            </a:r>
          </a:p>
        </p:txBody>
      </p:sp>
      <p:pic>
        <p:nvPicPr>
          <p:cNvPr id="10" name="Picture 3" descr="I:\GSS\KURS\Presentationer\Bilder\Rex\THE_APC.jpg"/>
          <p:cNvPicPr>
            <a:picLocks noChangeAspect="1" noChangeArrowheads="1"/>
          </p:cNvPicPr>
          <p:nvPr/>
        </p:nvPicPr>
        <p:blipFill>
          <a:blip r:embed="rId3" cstate="print"/>
          <a:srcRect/>
          <a:stretch>
            <a:fillRect/>
          </a:stretch>
        </p:blipFill>
        <p:spPr bwMode="auto">
          <a:xfrm>
            <a:off x="2267744" y="5235455"/>
            <a:ext cx="1500886" cy="1445387"/>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I:\GSS\KURS\Presentationer\Bilder\Rex\TIC.jpg"/>
          <p:cNvPicPr>
            <a:picLocks noChangeAspect="1" noChangeArrowheads="1"/>
          </p:cNvPicPr>
          <p:nvPr/>
        </p:nvPicPr>
        <p:blipFill>
          <a:blip r:embed="rId2" cstate="print"/>
          <a:srcRect/>
          <a:stretch>
            <a:fillRect/>
          </a:stretch>
        </p:blipFill>
        <p:spPr bwMode="auto">
          <a:xfrm>
            <a:off x="4716016" y="2204864"/>
            <a:ext cx="4278173" cy="3426562"/>
          </a:xfrm>
          <a:prstGeom prst="rect">
            <a:avLst/>
          </a:prstGeom>
          <a:noFill/>
        </p:spPr>
      </p:pic>
      <p:sp>
        <p:nvSpPr>
          <p:cNvPr id="379908" name="Rectangle 4"/>
          <p:cNvSpPr>
            <a:spLocks noGrp="1" noChangeArrowheads="1"/>
          </p:cNvSpPr>
          <p:nvPr>
            <p:ph type="title"/>
          </p:nvPr>
        </p:nvSpPr>
        <p:spPr/>
        <p:txBody>
          <a:bodyPr/>
          <a:lstStyle/>
          <a:p>
            <a:r>
              <a:rPr lang="en-GB" smtClean="0"/>
              <a:t>TIC = Transmitter Interface Card</a:t>
            </a:r>
          </a:p>
        </p:txBody>
      </p:sp>
      <p:sp>
        <p:nvSpPr>
          <p:cNvPr id="14340" name="Rectangle 5"/>
          <p:cNvSpPr>
            <a:spLocks noGrp="1" noChangeArrowheads="1"/>
          </p:cNvSpPr>
          <p:nvPr>
            <p:ph sz="half" idx="1"/>
          </p:nvPr>
        </p:nvSpPr>
        <p:spPr>
          <a:xfrm>
            <a:off x="571500" y="1206500"/>
            <a:ext cx="8104956" cy="4546600"/>
          </a:xfrm>
        </p:spPr>
        <p:txBody>
          <a:bodyPr/>
          <a:lstStyle/>
          <a:p>
            <a:r>
              <a:rPr lang="en-GB" sz="2400" dirty="0" smtClean="0"/>
              <a:t>Optional Board for intrinsically safe connections</a:t>
            </a:r>
          </a:p>
          <a:p>
            <a:r>
              <a:rPr lang="en-GB" sz="2400" dirty="0" err="1" smtClean="0"/>
              <a:t>Zener</a:t>
            </a:r>
            <a:r>
              <a:rPr lang="en-GB" sz="2400" dirty="0" smtClean="0"/>
              <a:t> barriers:</a:t>
            </a:r>
          </a:p>
          <a:p>
            <a:pPr lvl="1"/>
            <a:r>
              <a:rPr lang="en-GB" sz="2000" dirty="0" smtClean="0"/>
              <a:t>Two for 4-20 </a:t>
            </a:r>
            <a:r>
              <a:rPr lang="en-GB" sz="2000" dirty="0" err="1" smtClean="0"/>
              <a:t>mA</a:t>
            </a:r>
            <a:r>
              <a:rPr lang="en-GB" sz="2000" dirty="0" smtClean="0"/>
              <a:t> current loop, </a:t>
            </a:r>
            <a:br>
              <a:rPr lang="en-GB" sz="2000" dirty="0" smtClean="0"/>
            </a:br>
            <a:r>
              <a:rPr lang="en-GB" sz="2000" dirty="0" smtClean="0"/>
              <a:t>one with HART input</a:t>
            </a:r>
          </a:p>
          <a:p>
            <a:pPr lvl="1"/>
            <a:r>
              <a:rPr lang="en-GB" sz="2000" dirty="0" smtClean="0"/>
              <a:t>One SDAU / RDU40</a:t>
            </a:r>
          </a:p>
          <a:p>
            <a:r>
              <a:rPr lang="en-GB" sz="2400" dirty="0" smtClean="0"/>
              <a:t>Signal / supply connection </a:t>
            </a:r>
            <a:br>
              <a:rPr lang="en-GB" sz="2400" dirty="0" smtClean="0"/>
            </a:br>
            <a:r>
              <a:rPr lang="en-GB" sz="2400" dirty="0" smtClean="0"/>
              <a:t>to the optional TMC card</a:t>
            </a:r>
          </a:p>
        </p:txBody>
      </p:sp>
      <p:pic>
        <p:nvPicPr>
          <p:cNvPr id="10" name="Picture 3" descr="I:\GSS\KURS\Presentationer\Bilder\Rex\THE_TIC.jpg"/>
          <p:cNvPicPr>
            <a:picLocks noChangeAspect="1" noChangeArrowheads="1"/>
          </p:cNvPicPr>
          <p:nvPr/>
        </p:nvPicPr>
        <p:blipFill>
          <a:blip r:embed="rId3" cstate="print"/>
          <a:srcRect/>
          <a:stretch>
            <a:fillRect/>
          </a:stretch>
        </p:blipFill>
        <p:spPr bwMode="auto">
          <a:xfrm>
            <a:off x="2267744" y="5235455"/>
            <a:ext cx="1500886" cy="1445387"/>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descr="I:\GSS\KURS\Presentationer\Bilder\Rex\TMC.jpg"/>
          <p:cNvPicPr>
            <a:picLocks noChangeAspect="1" noChangeArrowheads="1"/>
          </p:cNvPicPr>
          <p:nvPr/>
        </p:nvPicPr>
        <p:blipFill>
          <a:blip r:embed="rId2" cstate="print"/>
          <a:srcRect/>
          <a:stretch>
            <a:fillRect/>
          </a:stretch>
        </p:blipFill>
        <p:spPr bwMode="auto">
          <a:xfrm>
            <a:off x="5220072" y="1268760"/>
            <a:ext cx="3871997" cy="3312368"/>
          </a:xfrm>
          <a:prstGeom prst="rect">
            <a:avLst/>
          </a:prstGeom>
          <a:noFill/>
        </p:spPr>
      </p:pic>
      <p:pic>
        <p:nvPicPr>
          <p:cNvPr id="15365" name="Picture 12"/>
          <p:cNvPicPr>
            <a:picLocks noChangeAspect="1" noChangeArrowheads="1"/>
          </p:cNvPicPr>
          <p:nvPr/>
        </p:nvPicPr>
        <p:blipFill>
          <a:blip r:embed="rId3" cstate="print"/>
          <a:srcRect/>
          <a:stretch>
            <a:fillRect/>
          </a:stretch>
        </p:blipFill>
        <p:spPr bwMode="auto">
          <a:xfrm>
            <a:off x="4427984" y="4869160"/>
            <a:ext cx="2443542" cy="1800199"/>
          </a:xfrm>
          <a:prstGeom prst="rect">
            <a:avLst/>
          </a:prstGeom>
          <a:noFill/>
          <a:ln w="9525">
            <a:noFill/>
            <a:miter lim="800000"/>
            <a:headEnd/>
            <a:tailEnd/>
          </a:ln>
        </p:spPr>
      </p:pic>
      <p:sp>
        <p:nvSpPr>
          <p:cNvPr id="380932" name="Rectangle 4"/>
          <p:cNvSpPr>
            <a:spLocks noGrp="1" noChangeArrowheads="1"/>
          </p:cNvSpPr>
          <p:nvPr>
            <p:ph type="title"/>
          </p:nvPr>
        </p:nvSpPr>
        <p:spPr/>
        <p:txBody>
          <a:bodyPr/>
          <a:lstStyle/>
          <a:p>
            <a:r>
              <a:rPr lang="en-GB" smtClean="0"/>
              <a:t>TMC = Temperature Multiplexer Card</a:t>
            </a:r>
          </a:p>
        </p:txBody>
      </p:sp>
      <p:sp>
        <p:nvSpPr>
          <p:cNvPr id="15363" name="Rectangle 5"/>
          <p:cNvSpPr>
            <a:spLocks noGrp="1" noChangeArrowheads="1"/>
          </p:cNvSpPr>
          <p:nvPr>
            <p:ph sz="half" idx="1"/>
          </p:nvPr>
        </p:nvSpPr>
        <p:spPr>
          <a:xfrm>
            <a:off x="571500" y="1206500"/>
            <a:ext cx="8176964" cy="4546600"/>
          </a:xfrm>
        </p:spPr>
        <p:txBody>
          <a:bodyPr/>
          <a:lstStyle/>
          <a:p>
            <a:r>
              <a:rPr lang="en-GB" sz="1800" dirty="0" smtClean="0"/>
              <a:t>Optional Board</a:t>
            </a:r>
          </a:p>
          <a:p>
            <a:r>
              <a:rPr lang="en-GB" sz="1800" dirty="0" smtClean="0"/>
              <a:t>“Add-on board” mounted on the back </a:t>
            </a:r>
            <a:br>
              <a:rPr lang="en-GB" sz="1800" dirty="0" smtClean="0"/>
            </a:br>
            <a:r>
              <a:rPr lang="en-GB" sz="1800" dirty="0" smtClean="0"/>
              <a:t>of TIC</a:t>
            </a:r>
          </a:p>
          <a:p>
            <a:r>
              <a:rPr lang="en-GB" sz="1800" dirty="0" smtClean="0"/>
              <a:t>Temperature multiplexer</a:t>
            </a:r>
          </a:p>
          <a:p>
            <a:pPr lvl="1"/>
            <a:r>
              <a:rPr lang="en-GB" sz="1600" dirty="0" smtClean="0"/>
              <a:t>Alternative connection and jumper </a:t>
            </a:r>
            <a:br>
              <a:rPr lang="en-GB" sz="1600" dirty="0" smtClean="0"/>
            </a:br>
            <a:r>
              <a:rPr lang="en-GB" sz="1600" dirty="0" smtClean="0"/>
              <a:t>settings</a:t>
            </a:r>
          </a:p>
          <a:p>
            <a:pPr lvl="1"/>
            <a:r>
              <a:rPr lang="en-GB" sz="1600" dirty="0" smtClean="0"/>
              <a:t>6 Spots, Multiple sensors </a:t>
            </a:r>
            <a:br>
              <a:rPr lang="en-GB" sz="1600" dirty="0" smtClean="0"/>
            </a:br>
            <a:r>
              <a:rPr lang="en-GB" sz="1600" dirty="0" smtClean="0"/>
              <a:t>(common return)</a:t>
            </a:r>
          </a:p>
          <a:p>
            <a:pPr lvl="2"/>
            <a:r>
              <a:rPr lang="en-GB" sz="1400" dirty="0" smtClean="0"/>
              <a:t>Jumpers in place and connector to X2</a:t>
            </a:r>
          </a:p>
          <a:p>
            <a:pPr lvl="1"/>
            <a:r>
              <a:rPr lang="en-GB" sz="1600" dirty="0" smtClean="0"/>
              <a:t>3 Spots, Spot sensors </a:t>
            </a:r>
            <a:br>
              <a:rPr lang="en-GB" sz="1600" dirty="0" smtClean="0"/>
            </a:br>
            <a:r>
              <a:rPr lang="en-GB" sz="1600" dirty="0" smtClean="0"/>
              <a:t>(3 wire independent)</a:t>
            </a:r>
          </a:p>
          <a:p>
            <a:pPr lvl="2"/>
            <a:r>
              <a:rPr lang="en-GB" sz="1400" dirty="0" smtClean="0"/>
              <a:t>No jumpers and connector to X3</a:t>
            </a:r>
            <a:endParaRPr lang="en-GB" sz="1600" dirty="0" smtClean="0"/>
          </a:p>
          <a:p>
            <a:r>
              <a:rPr lang="en-GB" sz="1800" dirty="0" smtClean="0"/>
              <a:t>The accuracy and temperature stability are insured by two front-end precision reference resistors.</a:t>
            </a:r>
          </a:p>
        </p:txBody>
      </p:sp>
      <p:pic>
        <p:nvPicPr>
          <p:cNvPr id="8" name="Picture 2" descr="I:\GSS\KURS\Presentationer\Bilder\Rex\THE_TMC.jpg"/>
          <p:cNvPicPr>
            <a:picLocks noChangeAspect="1" noChangeArrowheads="1"/>
          </p:cNvPicPr>
          <p:nvPr/>
        </p:nvPicPr>
        <p:blipFill>
          <a:blip r:embed="rId4" cstate="print"/>
          <a:srcRect/>
          <a:stretch>
            <a:fillRect/>
          </a:stretch>
        </p:blipFill>
        <p:spPr bwMode="auto">
          <a:xfrm>
            <a:off x="2267744" y="5235455"/>
            <a:ext cx="1500886" cy="1445387"/>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GB" smtClean="0"/>
              <a:t>MWM – MicroWave Module</a:t>
            </a:r>
          </a:p>
        </p:txBody>
      </p:sp>
      <p:sp>
        <p:nvSpPr>
          <p:cNvPr id="16387" name="Rectangle 3"/>
          <p:cNvSpPr>
            <a:spLocks noGrp="1" noChangeArrowheads="1"/>
          </p:cNvSpPr>
          <p:nvPr>
            <p:ph sz="half" idx="1"/>
          </p:nvPr>
        </p:nvSpPr>
        <p:spPr>
          <a:xfrm>
            <a:off x="571500" y="1206500"/>
            <a:ext cx="4216524" cy="4546600"/>
          </a:xfrm>
        </p:spPr>
        <p:txBody>
          <a:bodyPr/>
          <a:lstStyle/>
          <a:p>
            <a:r>
              <a:rPr lang="en-GB" sz="2400" dirty="0" smtClean="0"/>
              <a:t>Microwave module</a:t>
            </a:r>
          </a:p>
          <a:p>
            <a:pPr lvl="1"/>
            <a:r>
              <a:rPr lang="en-GB" sz="2000" dirty="0" smtClean="0"/>
              <a:t>Transmitting and receiving radar signal.</a:t>
            </a:r>
          </a:p>
          <a:p>
            <a:pPr lvl="1"/>
            <a:r>
              <a:rPr lang="en-GB" sz="2000" dirty="0" smtClean="0"/>
              <a:t>Kept at 40</a:t>
            </a:r>
            <a:r>
              <a:rPr lang="en-US" sz="2000" dirty="0" smtClean="0"/>
              <a:t>°C by heating element to maintain healthy component temperature and measurement stability (80 W)</a:t>
            </a:r>
          </a:p>
          <a:p>
            <a:pPr lvl="1"/>
            <a:r>
              <a:rPr lang="en-US" sz="2000" dirty="0" smtClean="0"/>
              <a:t>Disconnected heating &lt;30 W</a:t>
            </a:r>
            <a:endParaRPr lang="en-GB" sz="2000" dirty="0" smtClean="0"/>
          </a:p>
        </p:txBody>
      </p:sp>
      <p:pic>
        <p:nvPicPr>
          <p:cNvPr id="65538" name="Picture 2" descr="I:\GSS\KURS\Presentationer\Bilder\Rex\THE_MWM.jpg"/>
          <p:cNvPicPr>
            <a:picLocks noChangeAspect="1" noChangeArrowheads="1"/>
          </p:cNvPicPr>
          <p:nvPr/>
        </p:nvPicPr>
        <p:blipFill>
          <a:blip r:embed="rId2" cstate="print"/>
          <a:srcRect/>
          <a:stretch>
            <a:fillRect/>
          </a:stretch>
        </p:blipFill>
        <p:spPr bwMode="auto">
          <a:xfrm>
            <a:off x="5364088" y="1268760"/>
            <a:ext cx="3573908" cy="4065059"/>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L:\Raptor\Aftersales dept\Presentationer\Bilder\single_tank.jpg"/>
          <p:cNvPicPr>
            <a:picLocks noChangeAspect="1" noChangeArrowheads="1"/>
          </p:cNvPicPr>
          <p:nvPr/>
        </p:nvPicPr>
        <p:blipFill>
          <a:blip r:embed="rId3" cstate="print"/>
          <a:srcRect/>
          <a:stretch>
            <a:fillRect/>
          </a:stretch>
        </p:blipFill>
        <p:spPr bwMode="auto">
          <a:xfrm>
            <a:off x="6300788" y="1125538"/>
            <a:ext cx="2566987" cy="2547937"/>
          </a:xfrm>
          <a:prstGeom prst="rect">
            <a:avLst/>
          </a:prstGeom>
          <a:noFill/>
          <a:ln w="9525">
            <a:noFill/>
            <a:miter lim="800000"/>
            <a:headEnd/>
            <a:tailEnd/>
          </a:ln>
        </p:spPr>
      </p:pic>
      <p:sp>
        <p:nvSpPr>
          <p:cNvPr id="8" name="Title 7"/>
          <p:cNvSpPr>
            <a:spLocks noGrp="1"/>
          </p:cNvSpPr>
          <p:nvPr>
            <p:ph type="title"/>
          </p:nvPr>
        </p:nvSpPr>
        <p:spPr/>
        <p:txBody>
          <a:bodyPr/>
          <a:lstStyle/>
          <a:p>
            <a:pPr>
              <a:defRPr/>
            </a:pPr>
            <a:r>
              <a:rPr lang="en-GB" dirty="0" smtClean="0"/>
              <a:t>Rex Specifications</a:t>
            </a:r>
            <a:endParaRPr lang="en-GB" dirty="0"/>
          </a:p>
        </p:txBody>
      </p:sp>
      <p:sp>
        <p:nvSpPr>
          <p:cNvPr id="22532" name="Content Placeholder 8"/>
          <p:cNvSpPr>
            <a:spLocks noGrp="1"/>
          </p:cNvSpPr>
          <p:nvPr>
            <p:ph sz="half" idx="1"/>
          </p:nvPr>
        </p:nvSpPr>
        <p:spPr>
          <a:xfrm>
            <a:off x="571500" y="1206500"/>
            <a:ext cx="5800725" cy="4546600"/>
          </a:xfrm>
        </p:spPr>
        <p:txBody>
          <a:bodyPr/>
          <a:lstStyle/>
          <a:p>
            <a:pPr eaLnBrk="1" hangingPunct="1"/>
            <a:r>
              <a:rPr lang="en-GB" sz="2400" dirty="0" smtClean="0"/>
              <a:t>Instrument accuracy</a:t>
            </a:r>
          </a:p>
          <a:p>
            <a:pPr lvl="1" eaLnBrk="1" hangingPunct="1">
              <a:buFontTx/>
              <a:buNone/>
            </a:pPr>
            <a:r>
              <a:rPr lang="en-GB" sz="2000" dirty="0" smtClean="0"/>
              <a:t>±0.5 mm (0.020 in.)</a:t>
            </a:r>
          </a:p>
          <a:p>
            <a:pPr eaLnBrk="1" hangingPunct="1"/>
            <a:r>
              <a:rPr lang="en-GB" sz="2400" dirty="0" smtClean="0"/>
              <a:t>Ambient Operating Temperature</a:t>
            </a:r>
            <a:br>
              <a:rPr lang="en-GB" sz="2400" dirty="0" smtClean="0"/>
            </a:br>
            <a:r>
              <a:rPr lang="en-GB" sz="2000" dirty="0" smtClean="0"/>
              <a:t>-40 to +70 °C (-40 to +158 °F)</a:t>
            </a:r>
            <a:endParaRPr lang="en-GB" sz="2400" dirty="0" smtClean="0"/>
          </a:p>
          <a:p>
            <a:pPr lvl="1" eaLnBrk="1" hangingPunct="1">
              <a:buNone/>
            </a:pPr>
            <a:endParaRPr lang="en-GB" sz="2000" dirty="0" smtClean="0"/>
          </a:p>
          <a:p>
            <a:pPr lvl="1" eaLnBrk="1" hangingPunct="1"/>
            <a:endParaRPr lang="en-GB" sz="2000" dirty="0" smtClean="0"/>
          </a:p>
        </p:txBody>
      </p:sp>
      <p:sp>
        <p:nvSpPr>
          <p:cNvPr id="22533" name="Slide Number Placeholder 3"/>
          <p:cNvSpPr>
            <a:spLocks noGrp="1"/>
          </p:cNvSpPr>
          <p:nvPr>
            <p:ph type="sldNum" sz="quarter" idx="12"/>
          </p:nvPr>
        </p:nvSpPr>
        <p:spPr>
          <a:noFill/>
        </p:spPr>
        <p:txBody>
          <a:bodyPr/>
          <a:lstStyle/>
          <a:p>
            <a:fld id="{152396A8-B7DE-4858-8B0E-0EE6D0FCB988}" type="slidenum">
              <a:rPr lang="en-GB" smtClean="0"/>
              <a:pPr/>
              <a:t>3</a:t>
            </a:fld>
            <a:endParaRPr lang="en-GB" smtClean="0"/>
          </a:p>
        </p:txBody>
      </p:sp>
      <p:sp>
        <p:nvSpPr>
          <p:cNvPr id="22534" name="Oval 10"/>
          <p:cNvSpPr>
            <a:spLocks noChangeArrowheads="1"/>
          </p:cNvSpPr>
          <p:nvPr/>
        </p:nvSpPr>
        <p:spPr bwMode="auto">
          <a:xfrm>
            <a:off x="7667625" y="1268413"/>
            <a:ext cx="357188" cy="357187"/>
          </a:xfrm>
          <a:prstGeom prst="ellipse">
            <a:avLst/>
          </a:prstGeom>
          <a:noFill/>
          <a:ln w="25400" algn="ctr">
            <a:solidFill>
              <a:schemeClr val="accent2"/>
            </a:solidFill>
            <a:round/>
            <a:headEnd/>
            <a:tailEnd/>
          </a:ln>
        </p:spPr>
        <p:txBody>
          <a:bodyPr wrap="none" anchor="ctr"/>
          <a:lstStyle/>
          <a:p>
            <a:endParaRPr lang="en-GB"/>
          </a:p>
        </p:txBody>
      </p:sp>
      <p:pic>
        <p:nvPicPr>
          <p:cNvPr id="9" name="Picture 4" descr="V:\Land_Div\Pictures\REX\REX Okapad\Rosemount_Rex\Rosemount_Rex Rakt_RGB_.jpg"/>
          <p:cNvPicPr>
            <a:picLocks noChangeAspect="1" noChangeArrowheads="1"/>
          </p:cNvPicPr>
          <p:nvPr/>
        </p:nvPicPr>
        <p:blipFill>
          <a:blip r:embed="rId4" cstate="print"/>
          <a:srcRect/>
          <a:stretch>
            <a:fillRect/>
          </a:stretch>
        </p:blipFill>
        <p:spPr bwMode="auto">
          <a:xfrm>
            <a:off x="4644008" y="3235760"/>
            <a:ext cx="2446709" cy="3433600"/>
          </a:xfrm>
          <a:prstGeom prst="rect">
            <a:avLst/>
          </a:prstGeom>
          <a:noFill/>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I:\GSS\KURS\Presentationer\Bilder\Rex\ROC.jpg"/>
          <p:cNvPicPr>
            <a:picLocks noChangeAspect="1" noChangeArrowheads="1"/>
          </p:cNvPicPr>
          <p:nvPr/>
        </p:nvPicPr>
        <p:blipFill>
          <a:blip r:embed="rId3" cstate="print"/>
          <a:srcRect/>
          <a:stretch>
            <a:fillRect/>
          </a:stretch>
        </p:blipFill>
        <p:spPr bwMode="auto">
          <a:xfrm>
            <a:off x="2483768" y="4941168"/>
            <a:ext cx="4005435" cy="1665258"/>
          </a:xfrm>
          <a:prstGeom prst="rect">
            <a:avLst/>
          </a:prstGeom>
          <a:noFill/>
        </p:spPr>
      </p:pic>
      <p:sp>
        <p:nvSpPr>
          <p:cNvPr id="381957" name="Rectangle 5"/>
          <p:cNvSpPr>
            <a:spLocks noGrp="1" noChangeArrowheads="1"/>
          </p:cNvSpPr>
          <p:nvPr>
            <p:ph type="title"/>
          </p:nvPr>
        </p:nvSpPr>
        <p:spPr/>
        <p:txBody>
          <a:bodyPr/>
          <a:lstStyle/>
          <a:p>
            <a:r>
              <a:rPr lang="en-GB" smtClean="0"/>
              <a:t>ROC - Relay output card</a:t>
            </a:r>
          </a:p>
        </p:txBody>
      </p:sp>
      <p:sp>
        <p:nvSpPr>
          <p:cNvPr id="17412" name="Rectangle 6"/>
          <p:cNvSpPr>
            <a:spLocks noGrp="1" noChangeArrowheads="1"/>
          </p:cNvSpPr>
          <p:nvPr>
            <p:ph sz="half" idx="1"/>
          </p:nvPr>
        </p:nvSpPr>
        <p:spPr>
          <a:xfrm>
            <a:off x="571500" y="1206500"/>
            <a:ext cx="8176964" cy="4546600"/>
          </a:xfrm>
        </p:spPr>
        <p:txBody>
          <a:bodyPr/>
          <a:lstStyle/>
          <a:p>
            <a:r>
              <a:rPr lang="en-GB" sz="2000" dirty="0" smtClean="0"/>
              <a:t>Optional Board</a:t>
            </a:r>
          </a:p>
          <a:p>
            <a:r>
              <a:rPr lang="en-GB" sz="2000" dirty="0" smtClean="0"/>
              <a:t>Two Relay contacts</a:t>
            </a:r>
          </a:p>
          <a:p>
            <a:pPr lvl="1"/>
            <a:r>
              <a:rPr lang="en-GB" sz="1800" dirty="0" smtClean="0"/>
              <a:t>Contact rating 250 V, 4A  </a:t>
            </a:r>
          </a:p>
          <a:p>
            <a:pPr lvl="1"/>
            <a:r>
              <a:rPr lang="en-GB" sz="1800" dirty="0" smtClean="0"/>
              <a:t>Contact Life &gt; 100 000 operations</a:t>
            </a:r>
          </a:p>
          <a:p>
            <a:r>
              <a:rPr lang="en-GB" sz="2000" dirty="0" smtClean="0"/>
              <a:t>The Normally Open (NO) and Normally Closed (NC) markings on the PCB ROC refers to the contact position of the relays when not energised</a:t>
            </a:r>
          </a:p>
          <a:p>
            <a:r>
              <a:rPr lang="en-GB" sz="2000" dirty="0" smtClean="0"/>
              <a:t>The relays will be energized when not in alarm mode (i.e. normal operation)</a:t>
            </a:r>
          </a:p>
          <a:p>
            <a:pPr>
              <a:buNone/>
            </a:pPr>
            <a:r>
              <a:rPr lang="en-GB" sz="2000" dirty="0" smtClean="0"/>
              <a:t>NOTE</a:t>
            </a:r>
          </a:p>
          <a:p>
            <a:r>
              <a:rPr lang="en-GB" sz="2000" dirty="0" smtClean="0"/>
              <a:t>Cabling for Second relay can be used for additional bus</a:t>
            </a:r>
          </a:p>
        </p:txBody>
      </p:sp>
      <p:pic>
        <p:nvPicPr>
          <p:cNvPr id="66563" name="Picture 3" descr="I:\GSS\KURS\Presentationer\Bilder\Rex\THE_ROC.jpg"/>
          <p:cNvPicPr>
            <a:picLocks noChangeAspect="1" noChangeArrowheads="1"/>
          </p:cNvPicPr>
          <p:nvPr/>
        </p:nvPicPr>
        <p:blipFill>
          <a:blip r:embed="rId4" cstate="print"/>
          <a:srcRect/>
          <a:stretch>
            <a:fillRect/>
          </a:stretch>
        </p:blipFill>
        <p:spPr bwMode="auto">
          <a:xfrm>
            <a:off x="7596336" y="4077072"/>
            <a:ext cx="1008112" cy="1146654"/>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Configuration	</a:t>
            </a:r>
            <a:endParaRPr lang="sv-SE" dirty="0"/>
          </a:p>
        </p:txBody>
      </p:sp>
      <p:sp>
        <p:nvSpPr>
          <p:cNvPr id="5124" name="Content Placeholder 2"/>
          <p:cNvSpPr>
            <a:spLocks noGrp="1"/>
          </p:cNvSpPr>
          <p:nvPr>
            <p:ph idx="1"/>
          </p:nvPr>
        </p:nvSpPr>
        <p:spPr/>
        <p:txBody>
          <a:bodyPr/>
          <a:lstStyle/>
          <a:p>
            <a:r>
              <a:rPr lang="sv-SE" sz="3200" dirty="0" smtClean="0"/>
              <a:t>Configuration tools</a:t>
            </a:r>
          </a:p>
          <a:p>
            <a:pPr lvl="1"/>
            <a:r>
              <a:rPr lang="sv-SE" sz="2800" dirty="0" smtClean="0"/>
              <a:t>TankMaster WinSetup</a:t>
            </a:r>
          </a:p>
        </p:txBody>
      </p:sp>
      <p:sp>
        <p:nvSpPr>
          <p:cNvPr id="5125" name="Slide Number Placeholder 3"/>
          <p:cNvSpPr>
            <a:spLocks noGrp="1"/>
          </p:cNvSpPr>
          <p:nvPr>
            <p:ph type="sldNum" sz="quarter" idx="12"/>
          </p:nvPr>
        </p:nvSpPr>
        <p:spPr>
          <a:noFill/>
        </p:spPr>
        <p:txBody>
          <a:bodyPr/>
          <a:lstStyle/>
          <a:p>
            <a:fld id="{0A1E1EF0-CA29-4880-B93C-FF0E25787BE6}" type="slidenum">
              <a:rPr lang="en-US" smtClean="0">
                <a:latin typeface="Arial" charset="0"/>
              </a:rPr>
              <a:pPr/>
              <a:t>31</a:t>
            </a:fld>
            <a:endParaRPr lang="en-US" smtClean="0">
              <a:latin typeface="Arial" charset="0"/>
            </a:endParaRPr>
          </a:p>
        </p:txBody>
      </p:sp>
      <p:pic>
        <p:nvPicPr>
          <p:cNvPr id="56322" name="Picture 2"/>
          <p:cNvPicPr>
            <a:picLocks noChangeAspect="1" noChangeArrowheads="1"/>
          </p:cNvPicPr>
          <p:nvPr/>
        </p:nvPicPr>
        <p:blipFill>
          <a:blip r:embed="rId3" cstate="print"/>
          <a:srcRect/>
          <a:stretch>
            <a:fillRect/>
          </a:stretch>
        </p:blipFill>
        <p:spPr bwMode="auto">
          <a:xfrm>
            <a:off x="2699792" y="2420888"/>
            <a:ext cx="4905375" cy="3371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Basic Configuration</a:t>
            </a:r>
            <a:endParaRPr lang="sv-SE" dirty="0"/>
          </a:p>
        </p:txBody>
      </p:sp>
      <p:sp>
        <p:nvSpPr>
          <p:cNvPr id="6149" name="Slide Number Placeholder 3"/>
          <p:cNvSpPr>
            <a:spLocks noGrp="1"/>
          </p:cNvSpPr>
          <p:nvPr>
            <p:ph type="sldNum" sz="quarter" idx="12"/>
          </p:nvPr>
        </p:nvSpPr>
        <p:spPr>
          <a:noFill/>
        </p:spPr>
        <p:txBody>
          <a:bodyPr/>
          <a:lstStyle/>
          <a:p>
            <a:fld id="{C8CB4C59-A165-4642-8331-9A2C959481D5}" type="slidenum">
              <a:rPr lang="en-US" smtClean="0">
                <a:latin typeface="Arial" charset="0"/>
              </a:rPr>
              <a:pPr/>
              <a:t>32</a:t>
            </a:fld>
            <a:endParaRPr lang="en-US" smtClean="0">
              <a:latin typeface="Arial" charset="0"/>
            </a:endParaRPr>
          </a:p>
        </p:txBody>
      </p:sp>
      <p:sp>
        <p:nvSpPr>
          <p:cNvPr id="6148" name="Content Placeholder 2"/>
          <p:cNvSpPr>
            <a:spLocks noGrp="1"/>
          </p:cNvSpPr>
          <p:nvPr>
            <p:ph idx="1"/>
          </p:nvPr>
        </p:nvSpPr>
        <p:spPr>
          <a:xfrm>
            <a:off x="478054" y="1083118"/>
            <a:ext cx="4216524" cy="4546600"/>
          </a:xfrm>
        </p:spPr>
        <p:txBody>
          <a:bodyPr/>
          <a:lstStyle/>
          <a:p>
            <a:r>
              <a:rPr lang="sv-SE" sz="2400" dirty="0" smtClean="0"/>
              <a:t>RTG Configuration</a:t>
            </a:r>
          </a:p>
          <a:p>
            <a:pPr lvl="1"/>
            <a:r>
              <a:rPr lang="sv-SE" sz="2000" dirty="0" smtClean="0"/>
              <a:t>Antenna type, (pipe ID, temperature, analog in, relays) </a:t>
            </a:r>
            <a:r>
              <a:rPr lang="sv-SE" sz="1800" dirty="0" smtClean="0"/>
              <a:t> </a:t>
            </a:r>
            <a:endParaRPr lang="sv-SE" sz="2000" dirty="0" smtClean="0"/>
          </a:p>
          <a:p>
            <a:r>
              <a:rPr lang="sv-SE" sz="2400" dirty="0" smtClean="0"/>
              <a:t>Tank Distances</a:t>
            </a:r>
          </a:p>
          <a:p>
            <a:pPr lvl="1"/>
            <a:r>
              <a:rPr lang="sv-SE" sz="2000" dirty="0" smtClean="0"/>
              <a:t>Tank Ref height</a:t>
            </a:r>
          </a:p>
          <a:p>
            <a:pPr lvl="1"/>
            <a:r>
              <a:rPr lang="sv-SE" sz="2000" dirty="0" smtClean="0"/>
              <a:t>Rex Ref distance</a:t>
            </a:r>
          </a:p>
          <a:p>
            <a:r>
              <a:rPr lang="sv-SE" sz="2400" dirty="0" smtClean="0"/>
              <a:t>Tank Geometry</a:t>
            </a:r>
          </a:p>
          <a:p>
            <a:pPr lvl="1"/>
            <a:r>
              <a:rPr lang="sv-SE" sz="2000" dirty="0" smtClean="0"/>
              <a:t>hold off distance, </a:t>
            </a:r>
            <a:br>
              <a:rPr lang="sv-SE" sz="2000" dirty="0" smtClean="0"/>
            </a:br>
            <a:r>
              <a:rPr lang="sv-SE" sz="2000" dirty="0" smtClean="0"/>
              <a:t>calibration distance</a:t>
            </a:r>
          </a:p>
          <a:p>
            <a:endParaRPr lang="sv-SE" sz="1800" dirty="0" smtClean="0"/>
          </a:p>
          <a:p>
            <a:endParaRPr lang="sv-SE" sz="1800" dirty="0" smtClean="0"/>
          </a:p>
        </p:txBody>
      </p:sp>
      <p:pic>
        <p:nvPicPr>
          <p:cNvPr id="8" name="Picture 10"/>
          <p:cNvPicPr>
            <a:picLocks noChangeAspect="1" noChangeArrowheads="1"/>
          </p:cNvPicPr>
          <p:nvPr/>
        </p:nvPicPr>
        <p:blipFill>
          <a:blip r:embed="rId3" cstate="print"/>
          <a:srcRect/>
          <a:stretch>
            <a:fillRect/>
          </a:stretch>
        </p:blipFill>
        <p:spPr bwMode="auto">
          <a:xfrm>
            <a:off x="6156176" y="1268760"/>
            <a:ext cx="2751366" cy="2520280"/>
          </a:xfrm>
          <a:prstGeom prst="rect">
            <a:avLst/>
          </a:prstGeom>
          <a:noFill/>
          <a:ln w="9525">
            <a:noFill/>
            <a:miter lim="800000"/>
            <a:headEnd/>
            <a:tailEnd/>
          </a:ln>
          <a:effectLst>
            <a:outerShdw dist="35921" dir="2700000" algn="ctr" rotWithShape="0">
              <a:schemeClr val="bg1"/>
            </a:outerShdw>
          </a:effectLst>
        </p:spPr>
      </p:pic>
      <p:pic>
        <p:nvPicPr>
          <p:cNvPr id="9" name="Picture 10"/>
          <p:cNvPicPr>
            <a:picLocks noChangeAspect="1" noChangeArrowheads="1"/>
          </p:cNvPicPr>
          <p:nvPr/>
        </p:nvPicPr>
        <p:blipFill>
          <a:blip r:embed="rId4" cstate="print"/>
          <a:srcRect/>
          <a:stretch>
            <a:fillRect/>
          </a:stretch>
        </p:blipFill>
        <p:spPr bwMode="auto">
          <a:xfrm>
            <a:off x="4644008" y="2420888"/>
            <a:ext cx="2592288" cy="2391854"/>
          </a:xfrm>
          <a:prstGeom prst="rect">
            <a:avLst/>
          </a:prstGeom>
          <a:noFill/>
          <a:ln w="9525">
            <a:noFill/>
            <a:miter lim="800000"/>
            <a:headEnd/>
            <a:tailEnd/>
          </a:ln>
        </p:spPr>
      </p:pic>
      <p:pic>
        <p:nvPicPr>
          <p:cNvPr id="6" name="Picture 7"/>
          <p:cNvPicPr>
            <a:picLocks noChangeAspect="1" noChangeArrowheads="1"/>
          </p:cNvPicPr>
          <p:nvPr/>
        </p:nvPicPr>
        <p:blipFill>
          <a:blip r:embed="rId5" cstate="print"/>
          <a:srcRect/>
          <a:stretch>
            <a:fillRect/>
          </a:stretch>
        </p:blipFill>
        <p:spPr bwMode="auto">
          <a:xfrm>
            <a:off x="6539972" y="3429000"/>
            <a:ext cx="2424516" cy="2232248"/>
          </a:xfrm>
          <a:prstGeom prst="rect">
            <a:avLst/>
          </a:prstGeom>
          <a:noFill/>
          <a:ln w="9525">
            <a:noFill/>
            <a:miter lim="800000"/>
            <a:headEnd/>
            <a:tailEnd/>
          </a:ln>
        </p:spPr>
      </p:pic>
      <p:pic>
        <p:nvPicPr>
          <p:cNvPr id="10" name="Picture 6"/>
          <p:cNvPicPr>
            <a:picLocks noChangeAspect="1" noChangeArrowheads="1"/>
          </p:cNvPicPr>
          <p:nvPr/>
        </p:nvPicPr>
        <p:blipFill>
          <a:blip r:embed="rId6" cstate="print"/>
          <a:srcRect/>
          <a:stretch>
            <a:fillRect/>
          </a:stretch>
        </p:blipFill>
        <p:spPr bwMode="auto">
          <a:xfrm>
            <a:off x="3922489" y="4365104"/>
            <a:ext cx="2665735" cy="22607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Basic Configuration</a:t>
            </a:r>
            <a:endParaRPr lang="sv-SE" dirty="0"/>
          </a:p>
        </p:txBody>
      </p:sp>
      <p:sp>
        <p:nvSpPr>
          <p:cNvPr id="7172" name="Slide Number Placeholder 3"/>
          <p:cNvSpPr>
            <a:spLocks noGrp="1"/>
          </p:cNvSpPr>
          <p:nvPr>
            <p:ph type="sldNum" sz="quarter" idx="12"/>
          </p:nvPr>
        </p:nvSpPr>
        <p:spPr>
          <a:noFill/>
        </p:spPr>
        <p:txBody>
          <a:bodyPr/>
          <a:lstStyle/>
          <a:p>
            <a:fld id="{542CBDF1-99D0-483B-B42C-B6B41A5E1948}" type="slidenum">
              <a:rPr lang="en-US" smtClean="0">
                <a:latin typeface="Arial" charset="0"/>
              </a:rPr>
              <a:pPr/>
              <a:t>33</a:t>
            </a:fld>
            <a:endParaRPr lang="en-US" smtClean="0">
              <a:latin typeface="Arial" charset="0"/>
            </a:endParaRPr>
          </a:p>
        </p:txBody>
      </p:sp>
      <p:pic>
        <p:nvPicPr>
          <p:cNvPr id="7173" name="Picture 3"/>
          <p:cNvPicPr>
            <a:picLocks noGrp="1" noChangeAspect="1" noChangeArrowheads="1"/>
          </p:cNvPicPr>
          <p:nvPr>
            <p:ph idx="1"/>
          </p:nvPr>
        </p:nvPicPr>
        <p:blipFill>
          <a:blip r:embed="rId3" cstate="print"/>
          <a:srcRect/>
          <a:stretch>
            <a:fillRect/>
          </a:stretch>
        </p:blipFill>
        <p:spPr>
          <a:xfrm>
            <a:off x="1835696" y="1143000"/>
            <a:ext cx="5330825" cy="5365750"/>
          </a:xfrm>
          <a:noFill/>
        </p:spPr>
      </p:pic>
      <p:sp>
        <p:nvSpPr>
          <p:cNvPr id="7174" name="Text Box 37"/>
          <p:cNvSpPr txBox="1">
            <a:spLocks noChangeArrowheads="1"/>
          </p:cNvSpPr>
          <p:nvPr/>
        </p:nvSpPr>
        <p:spPr bwMode="auto">
          <a:xfrm>
            <a:off x="714375" y="4365625"/>
            <a:ext cx="1643063" cy="276225"/>
          </a:xfrm>
          <a:prstGeom prst="rect">
            <a:avLst/>
          </a:prstGeom>
          <a:noFill/>
          <a:ln w="9525">
            <a:noFill/>
            <a:miter lim="800000"/>
            <a:headEnd/>
            <a:tailEnd/>
          </a:ln>
        </p:spPr>
        <p:txBody>
          <a:bodyPr>
            <a:spAutoFit/>
          </a:bodyPr>
          <a:lstStyle/>
          <a:p>
            <a:pPr algn="r">
              <a:spcBef>
                <a:spcPct val="50000"/>
              </a:spcBef>
            </a:pPr>
            <a:r>
              <a:rPr lang="sv-SE" sz="1200"/>
              <a:t>Tank Ref. Height (R) </a:t>
            </a:r>
            <a:endParaRPr lang="en-US" sz="1200"/>
          </a:p>
        </p:txBody>
      </p:sp>
      <p:sp>
        <p:nvSpPr>
          <p:cNvPr id="7175" name="Text Box 37"/>
          <p:cNvSpPr txBox="1">
            <a:spLocks noChangeArrowheads="1"/>
          </p:cNvSpPr>
          <p:nvPr/>
        </p:nvSpPr>
        <p:spPr bwMode="auto">
          <a:xfrm>
            <a:off x="714375" y="5875338"/>
            <a:ext cx="1643063" cy="276225"/>
          </a:xfrm>
          <a:prstGeom prst="rect">
            <a:avLst/>
          </a:prstGeom>
          <a:noFill/>
          <a:ln w="9525">
            <a:noFill/>
            <a:miter lim="800000"/>
            <a:headEnd/>
            <a:tailEnd/>
          </a:ln>
        </p:spPr>
        <p:txBody>
          <a:bodyPr>
            <a:spAutoFit/>
          </a:bodyPr>
          <a:lstStyle/>
          <a:p>
            <a:pPr algn="r">
              <a:spcBef>
                <a:spcPct val="50000"/>
              </a:spcBef>
            </a:pPr>
            <a:r>
              <a:rPr lang="sv-SE" sz="1200"/>
              <a:t>Min. Level Offset (C)</a:t>
            </a:r>
            <a:endParaRPr lang="en-US" sz="1200"/>
          </a:p>
        </p:txBody>
      </p:sp>
      <p:sp>
        <p:nvSpPr>
          <p:cNvPr id="7176" name="Text Box 37"/>
          <p:cNvSpPr txBox="1">
            <a:spLocks noChangeArrowheads="1"/>
          </p:cNvSpPr>
          <p:nvPr/>
        </p:nvSpPr>
        <p:spPr bwMode="auto">
          <a:xfrm>
            <a:off x="467544" y="2079625"/>
            <a:ext cx="1643063" cy="461963"/>
          </a:xfrm>
          <a:prstGeom prst="rect">
            <a:avLst/>
          </a:prstGeom>
          <a:noFill/>
          <a:ln w="9525">
            <a:noFill/>
            <a:miter lim="800000"/>
            <a:headEnd/>
            <a:tailEnd/>
          </a:ln>
        </p:spPr>
        <p:txBody>
          <a:bodyPr>
            <a:spAutoFit/>
          </a:bodyPr>
          <a:lstStyle/>
          <a:p>
            <a:pPr algn="r">
              <a:spcBef>
                <a:spcPct val="50000"/>
              </a:spcBef>
            </a:pPr>
            <a:r>
              <a:rPr lang="sv-SE" sz="1200" dirty="0"/>
              <a:t>Gauge Ref. Distance (G)</a:t>
            </a:r>
            <a:endParaRPr lang="en-US" sz="1200" dirty="0"/>
          </a:p>
        </p:txBody>
      </p:sp>
      <p:sp>
        <p:nvSpPr>
          <p:cNvPr id="7177" name="Text Box 37"/>
          <p:cNvSpPr txBox="1">
            <a:spLocks noChangeArrowheads="1"/>
          </p:cNvSpPr>
          <p:nvPr/>
        </p:nvSpPr>
        <p:spPr bwMode="auto">
          <a:xfrm>
            <a:off x="1714500" y="1722438"/>
            <a:ext cx="1643063" cy="276225"/>
          </a:xfrm>
          <a:prstGeom prst="rect">
            <a:avLst/>
          </a:prstGeom>
          <a:noFill/>
          <a:ln w="9525">
            <a:noFill/>
            <a:miter lim="800000"/>
            <a:headEnd/>
            <a:tailEnd/>
          </a:ln>
        </p:spPr>
        <p:txBody>
          <a:bodyPr>
            <a:spAutoFit/>
          </a:bodyPr>
          <a:lstStyle/>
          <a:p>
            <a:pPr algn="r">
              <a:spcBef>
                <a:spcPct val="50000"/>
              </a:spcBef>
            </a:pPr>
            <a:r>
              <a:rPr lang="sv-SE" sz="1200"/>
              <a:t>Tank Ref. Point </a:t>
            </a:r>
            <a:endParaRPr lang="en-US" sz="1200"/>
          </a:p>
        </p:txBody>
      </p:sp>
      <p:sp>
        <p:nvSpPr>
          <p:cNvPr id="7178" name="Text Box 37"/>
          <p:cNvSpPr txBox="1">
            <a:spLocks noChangeArrowheads="1"/>
          </p:cNvSpPr>
          <p:nvPr/>
        </p:nvSpPr>
        <p:spPr bwMode="auto">
          <a:xfrm>
            <a:off x="2286000" y="2936875"/>
            <a:ext cx="1000125" cy="276225"/>
          </a:xfrm>
          <a:prstGeom prst="rect">
            <a:avLst/>
          </a:prstGeom>
          <a:noFill/>
          <a:ln w="9525">
            <a:noFill/>
            <a:miter lim="800000"/>
            <a:headEnd/>
            <a:tailEnd/>
          </a:ln>
        </p:spPr>
        <p:txBody>
          <a:bodyPr>
            <a:spAutoFit/>
          </a:bodyPr>
          <a:lstStyle/>
          <a:p>
            <a:pPr algn="r">
              <a:spcBef>
                <a:spcPct val="50000"/>
              </a:spcBef>
            </a:pPr>
            <a:r>
              <a:rPr lang="sv-SE" sz="1200"/>
              <a:t>Tank Ullage</a:t>
            </a:r>
            <a:endParaRPr lang="en-US" sz="1200"/>
          </a:p>
        </p:txBody>
      </p:sp>
      <p:sp>
        <p:nvSpPr>
          <p:cNvPr id="7179" name="Text Box 37"/>
          <p:cNvSpPr txBox="1">
            <a:spLocks noChangeArrowheads="1"/>
          </p:cNvSpPr>
          <p:nvPr/>
        </p:nvSpPr>
        <p:spPr bwMode="auto">
          <a:xfrm>
            <a:off x="3214688" y="4865688"/>
            <a:ext cx="1643062" cy="276225"/>
          </a:xfrm>
          <a:prstGeom prst="rect">
            <a:avLst/>
          </a:prstGeom>
          <a:noFill/>
          <a:ln w="9525">
            <a:noFill/>
            <a:miter lim="800000"/>
            <a:headEnd/>
            <a:tailEnd/>
          </a:ln>
        </p:spPr>
        <p:txBody>
          <a:bodyPr>
            <a:spAutoFit/>
          </a:bodyPr>
          <a:lstStyle/>
          <a:p>
            <a:pPr algn="l">
              <a:spcBef>
                <a:spcPct val="50000"/>
              </a:spcBef>
            </a:pPr>
            <a:r>
              <a:rPr lang="sv-SE" sz="1200"/>
              <a:t>Level</a:t>
            </a:r>
            <a:endParaRPr lang="en-US" sz="1200"/>
          </a:p>
        </p:txBody>
      </p:sp>
      <p:sp>
        <p:nvSpPr>
          <p:cNvPr id="7180" name="Text Box 37"/>
          <p:cNvSpPr txBox="1">
            <a:spLocks noChangeArrowheads="1"/>
          </p:cNvSpPr>
          <p:nvPr/>
        </p:nvSpPr>
        <p:spPr bwMode="auto">
          <a:xfrm>
            <a:off x="3214688" y="5589588"/>
            <a:ext cx="2500312" cy="276225"/>
          </a:xfrm>
          <a:prstGeom prst="rect">
            <a:avLst/>
          </a:prstGeom>
          <a:noFill/>
          <a:ln w="9525">
            <a:noFill/>
            <a:miter lim="800000"/>
            <a:headEnd/>
            <a:tailEnd/>
          </a:ln>
        </p:spPr>
        <p:txBody>
          <a:bodyPr>
            <a:spAutoFit/>
          </a:bodyPr>
          <a:lstStyle/>
          <a:p>
            <a:pPr algn="l">
              <a:spcBef>
                <a:spcPct val="50000"/>
              </a:spcBef>
            </a:pPr>
            <a:r>
              <a:rPr lang="sv-SE" sz="1200"/>
              <a:t>Zero Level (Dipping Datum Point)</a:t>
            </a:r>
            <a:endParaRPr lang="en-US" sz="1200"/>
          </a:p>
        </p:txBody>
      </p:sp>
      <p:sp>
        <p:nvSpPr>
          <p:cNvPr id="7181" name="Text Box 37"/>
          <p:cNvSpPr txBox="1">
            <a:spLocks noChangeArrowheads="1"/>
          </p:cNvSpPr>
          <p:nvPr/>
        </p:nvSpPr>
        <p:spPr bwMode="auto">
          <a:xfrm>
            <a:off x="3929063" y="3365500"/>
            <a:ext cx="1643062" cy="276225"/>
          </a:xfrm>
          <a:prstGeom prst="rect">
            <a:avLst/>
          </a:prstGeom>
          <a:noFill/>
          <a:ln w="9525">
            <a:noFill/>
            <a:miter lim="800000"/>
            <a:headEnd/>
            <a:tailEnd/>
          </a:ln>
        </p:spPr>
        <p:txBody>
          <a:bodyPr>
            <a:spAutoFit/>
          </a:bodyPr>
          <a:lstStyle/>
          <a:p>
            <a:pPr algn="l">
              <a:spcBef>
                <a:spcPct val="50000"/>
              </a:spcBef>
            </a:pPr>
            <a:r>
              <a:rPr lang="sv-SE" sz="1200"/>
              <a:t>Ullage</a:t>
            </a:r>
            <a:endParaRPr lang="en-US" sz="1200"/>
          </a:p>
        </p:txBody>
      </p:sp>
      <p:sp>
        <p:nvSpPr>
          <p:cNvPr id="7182" name="Text Box 37"/>
          <p:cNvSpPr txBox="1">
            <a:spLocks noChangeArrowheads="1"/>
          </p:cNvSpPr>
          <p:nvPr/>
        </p:nvSpPr>
        <p:spPr bwMode="auto">
          <a:xfrm>
            <a:off x="6357938" y="2722563"/>
            <a:ext cx="2428875" cy="276225"/>
          </a:xfrm>
          <a:prstGeom prst="rect">
            <a:avLst/>
          </a:prstGeom>
          <a:noFill/>
          <a:ln w="9525">
            <a:noFill/>
            <a:miter lim="800000"/>
            <a:headEnd/>
            <a:tailEnd/>
          </a:ln>
        </p:spPr>
        <p:txBody>
          <a:bodyPr>
            <a:spAutoFit/>
          </a:bodyPr>
          <a:lstStyle/>
          <a:p>
            <a:pPr algn="l">
              <a:spcBef>
                <a:spcPct val="50000"/>
              </a:spcBef>
            </a:pPr>
            <a:r>
              <a:rPr lang="sv-SE" sz="1200"/>
              <a:t>Holf Off Distance</a:t>
            </a:r>
            <a:endParaRPr lang="en-US" sz="1200"/>
          </a:p>
        </p:txBody>
      </p:sp>
      <p:sp>
        <p:nvSpPr>
          <p:cNvPr id="7183" name="Text Box 37"/>
          <p:cNvSpPr txBox="1">
            <a:spLocks noChangeArrowheads="1"/>
          </p:cNvSpPr>
          <p:nvPr/>
        </p:nvSpPr>
        <p:spPr bwMode="auto">
          <a:xfrm>
            <a:off x="6429375" y="1222375"/>
            <a:ext cx="1643063" cy="276225"/>
          </a:xfrm>
          <a:prstGeom prst="rect">
            <a:avLst/>
          </a:prstGeom>
          <a:noFill/>
          <a:ln w="9525">
            <a:noFill/>
            <a:miter lim="800000"/>
            <a:headEnd/>
            <a:tailEnd/>
          </a:ln>
        </p:spPr>
        <p:txBody>
          <a:bodyPr>
            <a:spAutoFit/>
          </a:bodyPr>
          <a:lstStyle/>
          <a:p>
            <a:pPr algn="l">
              <a:spcBef>
                <a:spcPct val="50000"/>
              </a:spcBef>
            </a:pPr>
            <a:r>
              <a:rPr lang="sv-SE" sz="1200"/>
              <a:t>Gauge Ref. Point</a:t>
            </a:r>
            <a:endParaRPr lang="en-US" sz="1200"/>
          </a:p>
        </p:txBody>
      </p:sp>
      <p:sp>
        <p:nvSpPr>
          <p:cNvPr id="7184" name="Text Box 37"/>
          <p:cNvSpPr txBox="1">
            <a:spLocks noChangeArrowheads="1"/>
          </p:cNvSpPr>
          <p:nvPr/>
        </p:nvSpPr>
        <p:spPr bwMode="auto">
          <a:xfrm>
            <a:off x="6858000" y="4370388"/>
            <a:ext cx="1500188" cy="276225"/>
          </a:xfrm>
          <a:prstGeom prst="rect">
            <a:avLst/>
          </a:prstGeom>
          <a:noFill/>
          <a:ln w="9525">
            <a:noFill/>
            <a:miter lim="800000"/>
            <a:headEnd/>
            <a:tailEnd/>
          </a:ln>
        </p:spPr>
        <p:txBody>
          <a:bodyPr>
            <a:spAutoFit/>
          </a:bodyPr>
          <a:lstStyle/>
          <a:p>
            <a:pPr algn="l">
              <a:spcBef>
                <a:spcPct val="50000"/>
              </a:spcBef>
            </a:pPr>
            <a:r>
              <a:rPr lang="sv-SE" sz="1200"/>
              <a:t>Measuring Range</a:t>
            </a:r>
            <a:endParaRPr lang="en-US" sz="1200"/>
          </a:p>
        </p:txBody>
      </p:sp>
      <p:pic>
        <p:nvPicPr>
          <p:cNvPr id="7171" name="Picture 3"/>
          <p:cNvPicPr>
            <a:picLocks noChangeAspect="1" noChangeArrowheads="1"/>
          </p:cNvPicPr>
          <p:nvPr/>
        </p:nvPicPr>
        <p:blipFill>
          <a:blip r:embed="rId4" cstate="print"/>
          <a:srcRect/>
          <a:stretch>
            <a:fillRect/>
          </a:stretch>
        </p:blipFill>
        <p:spPr bwMode="auto">
          <a:xfrm>
            <a:off x="4644008" y="1844824"/>
            <a:ext cx="703660" cy="64807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Holding &amp; Input Reg</a:t>
            </a:r>
            <a:endParaRPr lang="sv-SE" dirty="0"/>
          </a:p>
        </p:txBody>
      </p:sp>
      <p:sp>
        <p:nvSpPr>
          <p:cNvPr id="41988" name="Text Placeholder 2"/>
          <p:cNvSpPr>
            <a:spLocks noGrp="1"/>
          </p:cNvSpPr>
          <p:nvPr>
            <p:ph type="body" sz="half" idx="1"/>
          </p:nvPr>
        </p:nvSpPr>
        <p:spPr>
          <a:xfrm>
            <a:off x="571500" y="1206500"/>
            <a:ext cx="3857625" cy="4546600"/>
          </a:xfrm>
        </p:spPr>
        <p:txBody>
          <a:bodyPr/>
          <a:lstStyle/>
          <a:p>
            <a:r>
              <a:rPr lang="sv-SE" dirty="0" smtClean="0"/>
              <a:t>Holding Register</a:t>
            </a:r>
          </a:p>
          <a:p>
            <a:pPr lvl="1"/>
            <a:r>
              <a:rPr lang="sv-SE" dirty="0" smtClean="0"/>
              <a:t>Stores various parameters, configuration data </a:t>
            </a:r>
          </a:p>
          <a:p>
            <a:pPr lvl="1"/>
            <a:r>
              <a:rPr lang="sv-SE" dirty="0" smtClean="0"/>
              <a:t>Edit by typing in new value or change separate bits(bitfield)</a:t>
            </a:r>
          </a:p>
          <a:p>
            <a:r>
              <a:rPr lang="sv-SE" dirty="0" smtClean="0"/>
              <a:t>Input Register</a:t>
            </a:r>
          </a:p>
          <a:p>
            <a:pPr lvl="1"/>
            <a:r>
              <a:rPr lang="sv-SE" dirty="0" smtClean="0"/>
              <a:t>Stores transmitter data</a:t>
            </a:r>
          </a:p>
        </p:txBody>
      </p:sp>
      <p:sp>
        <p:nvSpPr>
          <p:cNvPr id="41989" name="Slide Number Placeholder 4"/>
          <p:cNvSpPr>
            <a:spLocks noGrp="1"/>
          </p:cNvSpPr>
          <p:nvPr>
            <p:ph type="sldNum" sz="quarter" idx="12"/>
          </p:nvPr>
        </p:nvSpPr>
        <p:spPr>
          <a:noFill/>
        </p:spPr>
        <p:txBody>
          <a:bodyPr/>
          <a:lstStyle/>
          <a:p>
            <a:fld id="{26875772-CCEE-4D2D-926B-01493497FE76}" type="slidenum">
              <a:rPr lang="en-US" smtClean="0">
                <a:latin typeface="Arial" charset="0"/>
              </a:rPr>
              <a:pPr/>
              <a:t>34</a:t>
            </a:fld>
            <a:endParaRPr lang="en-US" smtClean="0">
              <a:latin typeface="Arial" charset="0"/>
            </a:endParaRPr>
          </a:p>
        </p:txBody>
      </p:sp>
      <p:pic>
        <p:nvPicPr>
          <p:cNvPr id="7" name="Picture 3"/>
          <p:cNvPicPr>
            <a:picLocks noChangeAspect="1" noChangeArrowheads="1"/>
          </p:cNvPicPr>
          <p:nvPr/>
        </p:nvPicPr>
        <p:blipFill>
          <a:blip r:embed="rId3" cstate="print"/>
          <a:srcRect/>
          <a:stretch>
            <a:fillRect/>
          </a:stretch>
        </p:blipFill>
        <p:spPr bwMode="auto">
          <a:xfrm>
            <a:off x="6156868" y="1196752"/>
            <a:ext cx="2537870" cy="3672408"/>
          </a:xfrm>
          <a:prstGeom prst="rect">
            <a:avLst/>
          </a:prstGeom>
          <a:noFill/>
          <a:ln w="9525">
            <a:noFill/>
            <a:miter lim="800000"/>
            <a:headEnd/>
            <a:tailEnd/>
          </a:ln>
        </p:spPr>
      </p:pic>
      <p:pic>
        <p:nvPicPr>
          <p:cNvPr id="41990" name="Picture 3"/>
          <p:cNvPicPr>
            <a:picLocks noChangeAspect="1" noChangeArrowheads="1"/>
          </p:cNvPicPr>
          <p:nvPr/>
        </p:nvPicPr>
        <p:blipFill>
          <a:blip r:embed="rId4" cstate="print"/>
          <a:srcRect/>
          <a:stretch>
            <a:fillRect/>
          </a:stretch>
        </p:blipFill>
        <p:spPr bwMode="auto">
          <a:xfrm>
            <a:off x="5724128" y="2924944"/>
            <a:ext cx="3013075" cy="2643187"/>
          </a:xfrm>
          <a:prstGeom prst="rect">
            <a:avLst/>
          </a:prstGeom>
          <a:noFill/>
          <a:ln w="9525">
            <a:noFill/>
            <a:miter lim="800000"/>
            <a:headEnd/>
            <a:tailEnd/>
          </a:ln>
        </p:spPr>
      </p:pic>
      <p:sp>
        <p:nvSpPr>
          <p:cNvPr id="10" name="Oval 9"/>
          <p:cNvSpPr/>
          <p:nvPr/>
        </p:nvSpPr>
        <p:spPr bwMode="auto">
          <a:xfrm>
            <a:off x="6228184" y="1988840"/>
            <a:ext cx="2520280" cy="432048"/>
          </a:xfrm>
          <a:prstGeom prst="ellipse">
            <a:avLst/>
          </a:prstGeom>
          <a:noFill/>
          <a:ln w="41275" cap="flat" cmpd="sng" algn="ctr">
            <a:solidFill>
              <a:srgbClr val="FFC30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rgbClr val="000000"/>
              </a:solidFill>
              <a:effectLst/>
              <a:latin typeface="Arial" pitchFamily="34"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Diagnostics</a:t>
            </a:r>
            <a:endParaRPr lang="sv-SE" dirty="0"/>
          </a:p>
        </p:txBody>
      </p:sp>
      <p:sp>
        <p:nvSpPr>
          <p:cNvPr id="45059" name="Content Placeholder 4"/>
          <p:cNvSpPr>
            <a:spLocks noGrp="1"/>
          </p:cNvSpPr>
          <p:nvPr>
            <p:ph sz="half" idx="1"/>
          </p:nvPr>
        </p:nvSpPr>
        <p:spPr/>
        <p:txBody>
          <a:bodyPr/>
          <a:lstStyle/>
          <a:p>
            <a:r>
              <a:rPr lang="sv-SE" sz="2000" dirty="0" smtClean="0"/>
              <a:t>Pre-defined selection of database registers for an instant view of the device status</a:t>
            </a:r>
          </a:p>
          <a:p>
            <a:r>
              <a:rPr lang="sv-SE" sz="2000" dirty="0" smtClean="0"/>
              <a:t>Read only</a:t>
            </a:r>
          </a:p>
          <a:p>
            <a:r>
              <a:rPr lang="sv-SE" sz="2000" dirty="0" smtClean="0"/>
              <a:t>Loaded from the device as the window is opened</a:t>
            </a:r>
          </a:p>
          <a:p>
            <a:r>
              <a:rPr lang="sv-SE" sz="2000" dirty="0" smtClean="0"/>
              <a:t>Grey background if more information (Bitfield or ENUM)</a:t>
            </a:r>
          </a:p>
          <a:p>
            <a:pPr lvl="1"/>
            <a:r>
              <a:rPr lang="sv-SE" sz="1800" dirty="0" smtClean="0"/>
              <a:t>Hexadecimal possible</a:t>
            </a:r>
          </a:p>
          <a:p>
            <a:r>
              <a:rPr lang="sv-SE" sz="2200" dirty="0" smtClean="0"/>
              <a:t>Configure button</a:t>
            </a:r>
          </a:p>
          <a:p>
            <a:pPr lvl="1"/>
            <a:r>
              <a:rPr lang="sv-SE" sz="1800" dirty="0" smtClean="0"/>
              <a:t>Change the list of registers to be displayed</a:t>
            </a:r>
          </a:p>
          <a:p>
            <a:r>
              <a:rPr lang="sv-SE" sz="2200" dirty="0" smtClean="0"/>
              <a:t>Possible to log registers</a:t>
            </a:r>
          </a:p>
        </p:txBody>
      </p:sp>
      <p:sp>
        <p:nvSpPr>
          <p:cNvPr id="45060" name="Slide Number Placeholder 3"/>
          <p:cNvSpPr>
            <a:spLocks noGrp="1"/>
          </p:cNvSpPr>
          <p:nvPr>
            <p:ph type="sldNum" sz="quarter" idx="12"/>
          </p:nvPr>
        </p:nvSpPr>
        <p:spPr>
          <a:noFill/>
        </p:spPr>
        <p:txBody>
          <a:bodyPr/>
          <a:lstStyle/>
          <a:p>
            <a:fld id="{15816CE3-0886-41C6-9273-F3CD5A371B05}" type="slidenum">
              <a:rPr lang="en-US" smtClean="0">
                <a:latin typeface="Arial" charset="0"/>
              </a:rPr>
              <a:pPr/>
              <a:t>35</a:t>
            </a:fld>
            <a:endParaRPr lang="en-US" smtClean="0">
              <a:latin typeface="Arial" charset="0"/>
            </a:endParaRPr>
          </a:p>
        </p:txBody>
      </p:sp>
      <p:pic>
        <p:nvPicPr>
          <p:cNvPr id="7" name="Picture 3"/>
          <p:cNvPicPr>
            <a:picLocks noChangeAspect="1" noChangeArrowheads="1"/>
          </p:cNvPicPr>
          <p:nvPr/>
        </p:nvPicPr>
        <p:blipFill>
          <a:blip r:embed="rId3" cstate="print"/>
          <a:srcRect/>
          <a:stretch>
            <a:fillRect/>
          </a:stretch>
        </p:blipFill>
        <p:spPr bwMode="auto">
          <a:xfrm>
            <a:off x="6156868" y="1196752"/>
            <a:ext cx="2537870" cy="3672408"/>
          </a:xfrm>
          <a:prstGeom prst="rect">
            <a:avLst/>
          </a:prstGeom>
          <a:noFill/>
          <a:ln w="9525">
            <a:noFill/>
            <a:miter lim="800000"/>
            <a:headEnd/>
            <a:tailEnd/>
          </a:ln>
        </p:spPr>
      </p:pic>
      <p:sp>
        <p:nvSpPr>
          <p:cNvPr id="8" name="Oval 7"/>
          <p:cNvSpPr/>
          <p:nvPr/>
        </p:nvSpPr>
        <p:spPr bwMode="auto">
          <a:xfrm>
            <a:off x="6228184" y="2276872"/>
            <a:ext cx="2520280" cy="216024"/>
          </a:xfrm>
          <a:prstGeom prst="ellipse">
            <a:avLst/>
          </a:prstGeom>
          <a:noFill/>
          <a:ln w="41275" cap="flat" cmpd="sng" algn="ctr">
            <a:solidFill>
              <a:srgbClr val="FFC30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rgbClr val="000000"/>
              </a:solidFill>
              <a:effectLst/>
              <a:latin typeface="Arial" pitchFamily="34" charset="0"/>
            </a:endParaRPr>
          </a:p>
        </p:txBody>
      </p:sp>
      <p:pic>
        <p:nvPicPr>
          <p:cNvPr id="45062" name="Picture 3"/>
          <p:cNvPicPr>
            <a:picLocks noChangeAspect="1" noChangeArrowheads="1"/>
          </p:cNvPicPr>
          <p:nvPr/>
        </p:nvPicPr>
        <p:blipFill>
          <a:blip r:embed="rId4" cstate="print"/>
          <a:srcRect/>
          <a:stretch>
            <a:fillRect/>
          </a:stretch>
        </p:blipFill>
        <p:spPr bwMode="auto">
          <a:xfrm>
            <a:off x="4789488" y="3429000"/>
            <a:ext cx="4125912" cy="22145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Default Load</a:t>
            </a:r>
            <a:endParaRPr lang="sv-SE" dirty="0"/>
          </a:p>
        </p:txBody>
      </p:sp>
      <p:sp>
        <p:nvSpPr>
          <p:cNvPr id="54275" name="Text Placeholder 2"/>
          <p:cNvSpPr>
            <a:spLocks noGrp="1"/>
          </p:cNvSpPr>
          <p:nvPr>
            <p:ph type="body" sz="half" idx="1"/>
          </p:nvPr>
        </p:nvSpPr>
        <p:spPr>
          <a:xfrm>
            <a:off x="571500" y="1206500"/>
            <a:ext cx="3857625" cy="4546600"/>
          </a:xfrm>
        </p:spPr>
        <p:txBody>
          <a:bodyPr/>
          <a:lstStyle/>
          <a:p>
            <a:r>
              <a:rPr lang="sv-SE" dirty="0" smtClean="0"/>
              <a:t>View Holding Register</a:t>
            </a:r>
          </a:p>
          <a:p>
            <a:r>
              <a:rPr lang="sv-SE" dirty="0" smtClean="0"/>
              <a:t>All (advanced)</a:t>
            </a:r>
          </a:p>
          <a:p>
            <a:r>
              <a:rPr lang="sv-SE" dirty="0" smtClean="0"/>
              <a:t>65510</a:t>
            </a:r>
          </a:p>
          <a:p>
            <a:r>
              <a:rPr lang="sv-SE" dirty="0" smtClean="0"/>
              <a:t>Read data</a:t>
            </a:r>
          </a:p>
          <a:p>
            <a:r>
              <a:rPr lang="sv-SE" dirty="0" smtClean="0"/>
              <a:t>Reset to factory settings</a:t>
            </a:r>
          </a:p>
          <a:p>
            <a:r>
              <a:rPr lang="sv-SE" dirty="0" smtClean="0"/>
              <a:t>Click the Apply button</a:t>
            </a:r>
          </a:p>
        </p:txBody>
      </p:sp>
      <p:sp>
        <p:nvSpPr>
          <p:cNvPr id="54276" name="Slide Number Placeholder 4"/>
          <p:cNvSpPr>
            <a:spLocks noGrp="1"/>
          </p:cNvSpPr>
          <p:nvPr>
            <p:ph type="sldNum" sz="quarter" idx="12"/>
          </p:nvPr>
        </p:nvSpPr>
        <p:spPr>
          <a:noFill/>
        </p:spPr>
        <p:txBody>
          <a:bodyPr/>
          <a:lstStyle/>
          <a:p>
            <a:fld id="{45326095-EB6D-4F15-BE1A-AF32EE9A15DE}" type="slidenum">
              <a:rPr lang="en-US" smtClean="0">
                <a:latin typeface="Arial" charset="0"/>
              </a:rPr>
              <a:pPr/>
              <a:t>36</a:t>
            </a:fld>
            <a:endParaRPr lang="en-US" smtClean="0">
              <a:latin typeface="Arial" charset="0"/>
            </a:endParaRPr>
          </a:p>
        </p:txBody>
      </p:sp>
      <p:pic>
        <p:nvPicPr>
          <p:cNvPr id="56323" name="Picture 3"/>
          <p:cNvPicPr>
            <a:picLocks noChangeAspect="1" noChangeArrowheads="1"/>
          </p:cNvPicPr>
          <p:nvPr/>
        </p:nvPicPr>
        <p:blipFill>
          <a:blip r:embed="rId3" cstate="print"/>
          <a:srcRect/>
          <a:stretch>
            <a:fillRect/>
          </a:stretch>
        </p:blipFill>
        <p:spPr bwMode="auto">
          <a:xfrm>
            <a:off x="4283968" y="1268760"/>
            <a:ext cx="4448175" cy="3914775"/>
          </a:xfrm>
          <a:prstGeom prst="rect">
            <a:avLst/>
          </a:prstGeom>
          <a:noFill/>
          <a:ln w="9525">
            <a:noFill/>
            <a:miter lim="800000"/>
            <a:headEnd/>
            <a:tailEnd/>
          </a:ln>
        </p:spPr>
      </p:pic>
      <p:pic>
        <p:nvPicPr>
          <p:cNvPr id="56324" name="Picture 4"/>
          <p:cNvPicPr>
            <a:picLocks noChangeAspect="1" noChangeArrowheads="1"/>
          </p:cNvPicPr>
          <p:nvPr/>
        </p:nvPicPr>
        <p:blipFill>
          <a:blip r:embed="rId4" cstate="print"/>
          <a:srcRect/>
          <a:stretch>
            <a:fillRect/>
          </a:stretch>
        </p:blipFill>
        <p:spPr bwMode="auto">
          <a:xfrm>
            <a:off x="4572000" y="3284984"/>
            <a:ext cx="3495675" cy="13144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Rex Inputs and Outputs</a:t>
            </a:r>
            <a:endParaRPr lang="sv-SE" dirty="0"/>
          </a:p>
        </p:txBody>
      </p:sp>
      <p:sp>
        <p:nvSpPr>
          <p:cNvPr id="4" name="Slide Number Placeholder 3"/>
          <p:cNvSpPr>
            <a:spLocks noGrp="1"/>
          </p:cNvSpPr>
          <p:nvPr>
            <p:ph type="sldNum" sz="quarter" idx="12"/>
          </p:nvPr>
        </p:nvSpPr>
        <p:spPr/>
        <p:txBody>
          <a:bodyPr/>
          <a:lstStyle/>
          <a:p>
            <a:pPr>
              <a:defRPr/>
            </a:pPr>
            <a:fld id="{15C2FF4B-4C36-4085-9DDE-6BCD60FDE17D}" type="slidenum">
              <a:rPr lang="en-US" smtClean="0"/>
              <a:pPr>
                <a:defRPr/>
              </a:pPr>
              <a:t>4</a:t>
            </a:fld>
            <a:endParaRPr lang="en-US" dirty="0"/>
          </a:p>
        </p:txBody>
      </p:sp>
      <p:pic>
        <p:nvPicPr>
          <p:cNvPr id="5" name="Picture 46" descr="http://system3.fototext.se/Mediabase/Previews/219/p_130499.jpg"/>
          <p:cNvPicPr>
            <a:picLocks noChangeAspect="1" noChangeArrowheads="1"/>
          </p:cNvPicPr>
          <p:nvPr/>
        </p:nvPicPr>
        <p:blipFill>
          <a:blip r:embed="rId3" cstate="print"/>
          <a:srcRect/>
          <a:stretch>
            <a:fillRect/>
          </a:stretch>
        </p:blipFill>
        <p:spPr bwMode="auto">
          <a:xfrm>
            <a:off x="3796035" y="1268413"/>
            <a:ext cx="2000250" cy="2446337"/>
          </a:xfrm>
          <a:prstGeom prst="rect">
            <a:avLst/>
          </a:prstGeom>
          <a:noFill/>
          <a:ln w="9525">
            <a:noFill/>
            <a:miter lim="800000"/>
            <a:headEnd/>
            <a:tailEnd/>
          </a:ln>
        </p:spPr>
      </p:pic>
      <p:grpSp>
        <p:nvGrpSpPr>
          <p:cNvPr id="3" name="Group 49"/>
          <p:cNvGrpSpPr>
            <a:grpSpLocks/>
          </p:cNvGrpSpPr>
          <p:nvPr/>
        </p:nvGrpSpPr>
        <p:grpSpPr bwMode="auto">
          <a:xfrm>
            <a:off x="1626765" y="2308225"/>
            <a:ext cx="3096371" cy="3730625"/>
            <a:chOff x="653" y="1454"/>
            <a:chExt cx="2136" cy="2350"/>
          </a:xfrm>
        </p:grpSpPr>
        <p:sp>
          <p:nvSpPr>
            <p:cNvPr id="7" name="Text Box 4"/>
            <p:cNvSpPr txBox="1">
              <a:spLocks noChangeArrowheads="1"/>
            </p:cNvSpPr>
            <p:nvPr/>
          </p:nvSpPr>
          <p:spPr bwMode="auto">
            <a:xfrm>
              <a:off x="653" y="3067"/>
              <a:ext cx="730" cy="737"/>
            </a:xfrm>
            <a:prstGeom prst="rect">
              <a:avLst/>
            </a:prstGeom>
            <a:noFill/>
            <a:ln w="41275">
              <a:noFill/>
              <a:miter lim="800000"/>
              <a:headEnd/>
              <a:tailEnd/>
            </a:ln>
          </p:spPr>
          <p:txBody>
            <a:bodyPr wrap="square">
              <a:spAutoFit/>
            </a:bodyPr>
            <a:lstStyle/>
            <a:p>
              <a:r>
                <a:rPr lang="en-US" sz="1400" dirty="0"/>
                <a:t>Temp</a:t>
              </a:r>
            </a:p>
            <a:p>
              <a:r>
                <a:rPr lang="en-US" sz="1400" dirty="0"/>
                <a:t>sensor</a:t>
              </a:r>
            </a:p>
            <a:p>
              <a:r>
                <a:rPr lang="en-US" sz="1400" dirty="0"/>
                <a:t>maximum</a:t>
              </a:r>
            </a:p>
            <a:p>
              <a:r>
                <a:rPr lang="en-US" sz="1400" dirty="0"/>
                <a:t>6 spots</a:t>
              </a:r>
            </a:p>
            <a:p>
              <a:r>
                <a:rPr lang="en-US" sz="1400" b="1" dirty="0" smtClean="0"/>
                <a:t>PT </a:t>
              </a:r>
              <a:r>
                <a:rPr lang="en-US" sz="1400" b="1" dirty="0"/>
                <a:t>100</a:t>
              </a:r>
            </a:p>
          </p:txBody>
        </p:sp>
        <p:pic>
          <p:nvPicPr>
            <p:cNvPr id="8" name="Picture 12" descr="temperatureSensor"/>
            <p:cNvPicPr>
              <a:picLocks noChangeAspect="1" noChangeArrowheads="1"/>
            </p:cNvPicPr>
            <p:nvPr/>
          </p:nvPicPr>
          <p:blipFill>
            <a:blip r:embed="rId4" cstate="print"/>
            <a:srcRect/>
            <a:stretch>
              <a:fillRect/>
            </a:stretch>
          </p:blipFill>
          <p:spPr bwMode="auto">
            <a:xfrm>
              <a:off x="971" y="2251"/>
              <a:ext cx="129" cy="799"/>
            </a:xfrm>
            <a:prstGeom prst="rect">
              <a:avLst/>
            </a:prstGeom>
            <a:noFill/>
            <a:ln w="9525">
              <a:noFill/>
              <a:miter lim="800000"/>
              <a:headEnd/>
              <a:tailEnd/>
            </a:ln>
          </p:spPr>
        </p:pic>
        <p:sp>
          <p:nvSpPr>
            <p:cNvPr id="9" name="Line 20"/>
            <p:cNvSpPr>
              <a:spLocks noChangeShapeType="1"/>
            </p:cNvSpPr>
            <p:nvPr/>
          </p:nvSpPr>
          <p:spPr bwMode="auto">
            <a:xfrm flipH="1" flipV="1">
              <a:off x="1020" y="1480"/>
              <a:ext cx="10" cy="781"/>
            </a:xfrm>
            <a:prstGeom prst="line">
              <a:avLst/>
            </a:prstGeom>
            <a:noFill/>
            <a:ln w="28575">
              <a:solidFill>
                <a:srgbClr val="000000"/>
              </a:solidFill>
              <a:round/>
              <a:headEnd/>
              <a:tailEnd/>
            </a:ln>
          </p:spPr>
          <p:txBody>
            <a:bodyPr wrap="none" anchor="ctr"/>
            <a:lstStyle/>
            <a:p>
              <a:endParaRPr lang="sv-SE"/>
            </a:p>
          </p:txBody>
        </p:sp>
        <p:sp>
          <p:nvSpPr>
            <p:cNvPr id="10" name="Line 23"/>
            <p:cNvSpPr>
              <a:spLocks noChangeShapeType="1"/>
            </p:cNvSpPr>
            <p:nvPr/>
          </p:nvSpPr>
          <p:spPr bwMode="auto">
            <a:xfrm flipV="1">
              <a:off x="1020" y="1454"/>
              <a:ext cx="1769" cy="26"/>
            </a:xfrm>
            <a:prstGeom prst="line">
              <a:avLst/>
            </a:prstGeom>
            <a:noFill/>
            <a:ln w="28575">
              <a:solidFill>
                <a:srgbClr val="000000"/>
              </a:solidFill>
              <a:round/>
              <a:headEnd/>
              <a:tailEnd/>
            </a:ln>
          </p:spPr>
          <p:txBody>
            <a:bodyPr wrap="none" anchor="ctr"/>
            <a:lstStyle/>
            <a:p>
              <a:endParaRPr lang="sv-SE"/>
            </a:p>
          </p:txBody>
        </p:sp>
      </p:grpSp>
      <p:grpSp>
        <p:nvGrpSpPr>
          <p:cNvPr id="6" name="Group 47"/>
          <p:cNvGrpSpPr>
            <a:grpSpLocks/>
          </p:cNvGrpSpPr>
          <p:nvPr/>
        </p:nvGrpSpPr>
        <p:grpSpPr bwMode="auto">
          <a:xfrm>
            <a:off x="3354710" y="2492375"/>
            <a:ext cx="1384300" cy="3532188"/>
            <a:chOff x="1927" y="1570"/>
            <a:chExt cx="872" cy="2225"/>
          </a:xfrm>
        </p:grpSpPr>
        <p:sp>
          <p:nvSpPr>
            <p:cNvPr id="12" name="Text Box 6"/>
            <p:cNvSpPr txBox="1">
              <a:spLocks noChangeArrowheads="1"/>
            </p:cNvSpPr>
            <p:nvPr/>
          </p:nvSpPr>
          <p:spPr bwMode="auto">
            <a:xfrm>
              <a:off x="1927" y="3067"/>
              <a:ext cx="811" cy="728"/>
            </a:xfrm>
            <a:prstGeom prst="rect">
              <a:avLst/>
            </a:prstGeom>
            <a:noFill/>
            <a:ln w="41275">
              <a:noFill/>
              <a:miter lim="800000"/>
              <a:headEnd/>
              <a:tailEnd/>
            </a:ln>
          </p:spPr>
          <p:txBody>
            <a:bodyPr>
              <a:spAutoFit/>
            </a:bodyPr>
            <a:lstStyle/>
            <a:p>
              <a:r>
                <a:rPr lang="en-US" sz="1400" dirty="0"/>
                <a:t>Water bottom</a:t>
              </a:r>
            </a:p>
            <a:p>
              <a:r>
                <a:rPr lang="en-US" sz="1400" dirty="0"/>
                <a:t>sensor</a:t>
              </a:r>
            </a:p>
            <a:p>
              <a:endParaRPr lang="en-US" sz="1400" dirty="0"/>
            </a:p>
            <a:p>
              <a:r>
                <a:rPr lang="en-US" sz="1400" b="1" dirty="0"/>
                <a:t>4-20 </a:t>
              </a:r>
              <a:r>
                <a:rPr lang="en-US" sz="1400" b="1" dirty="0" err="1"/>
                <a:t>mA</a:t>
              </a:r>
              <a:r>
                <a:rPr lang="en-US" sz="1400" b="1" dirty="0"/>
                <a:t> Input</a:t>
              </a:r>
            </a:p>
          </p:txBody>
        </p:sp>
        <p:pic>
          <p:nvPicPr>
            <p:cNvPr id="13" name="Picture 13" descr="waterLevelSensor"/>
            <p:cNvPicPr>
              <a:picLocks noChangeAspect="1" noChangeArrowheads="1"/>
            </p:cNvPicPr>
            <p:nvPr/>
          </p:nvPicPr>
          <p:blipFill>
            <a:blip r:embed="rId5" cstate="print"/>
            <a:srcRect/>
            <a:stretch>
              <a:fillRect/>
            </a:stretch>
          </p:blipFill>
          <p:spPr bwMode="auto">
            <a:xfrm>
              <a:off x="2290" y="2296"/>
              <a:ext cx="46" cy="733"/>
            </a:xfrm>
            <a:prstGeom prst="rect">
              <a:avLst/>
            </a:prstGeom>
            <a:noFill/>
            <a:ln w="9525">
              <a:noFill/>
              <a:miter lim="800000"/>
              <a:headEnd/>
              <a:tailEnd/>
            </a:ln>
          </p:spPr>
        </p:pic>
        <p:sp>
          <p:nvSpPr>
            <p:cNvPr id="14" name="Line 17"/>
            <p:cNvSpPr>
              <a:spLocks noChangeShapeType="1"/>
            </p:cNvSpPr>
            <p:nvPr/>
          </p:nvSpPr>
          <p:spPr bwMode="auto">
            <a:xfrm flipV="1">
              <a:off x="2310" y="1570"/>
              <a:ext cx="0" cy="726"/>
            </a:xfrm>
            <a:prstGeom prst="line">
              <a:avLst/>
            </a:prstGeom>
            <a:noFill/>
            <a:ln w="28575">
              <a:solidFill>
                <a:srgbClr val="000000"/>
              </a:solidFill>
              <a:round/>
              <a:headEnd/>
              <a:tailEnd/>
            </a:ln>
          </p:spPr>
          <p:txBody>
            <a:bodyPr wrap="none" anchor="ctr"/>
            <a:lstStyle/>
            <a:p>
              <a:endParaRPr lang="sv-SE"/>
            </a:p>
          </p:txBody>
        </p:sp>
        <p:sp>
          <p:nvSpPr>
            <p:cNvPr id="15" name="Line 21"/>
            <p:cNvSpPr>
              <a:spLocks noChangeShapeType="1"/>
            </p:cNvSpPr>
            <p:nvPr/>
          </p:nvSpPr>
          <p:spPr bwMode="auto">
            <a:xfrm flipV="1">
              <a:off x="2300" y="1570"/>
              <a:ext cx="499" cy="1"/>
            </a:xfrm>
            <a:prstGeom prst="line">
              <a:avLst/>
            </a:prstGeom>
            <a:noFill/>
            <a:ln w="28575">
              <a:solidFill>
                <a:srgbClr val="000000"/>
              </a:solidFill>
              <a:round/>
              <a:headEnd/>
              <a:tailEnd/>
            </a:ln>
          </p:spPr>
          <p:txBody>
            <a:bodyPr wrap="none" anchor="ctr"/>
            <a:lstStyle/>
            <a:p>
              <a:endParaRPr lang="sv-SE"/>
            </a:p>
          </p:txBody>
        </p:sp>
      </p:grpSp>
      <p:grpSp>
        <p:nvGrpSpPr>
          <p:cNvPr id="11" name="Group 48"/>
          <p:cNvGrpSpPr>
            <a:grpSpLocks/>
          </p:cNvGrpSpPr>
          <p:nvPr/>
        </p:nvGrpSpPr>
        <p:grpSpPr bwMode="auto">
          <a:xfrm>
            <a:off x="2634728" y="2397125"/>
            <a:ext cx="2088406" cy="4071938"/>
            <a:chOff x="1265" y="1510"/>
            <a:chExt cx="1524" cy="2565"/>
          </a:xfrm>
        </p:grpSpPr>
        <p:sp>
          <p:nvSpPr>
            <p:cNvPr id="17" name="Text Box 5"/>
            <p:cNvSpPr txBox="1">
              <a:spLocks noChangeArrowheads="1"/>
            </p:cNvSpPr>
            <p:nvPr/>
          </p:nvSpPr>
          <p:spPr bwMode="auto">
            <a:xfrm>
              <a:off x="1265" y="3067"/>
              <a:ext cx="708" cy="1008"/>
            </a:xfrm>
            <a:prstGeom prst="rect">
              <a:avLst/>
            </a:prstGeom>
            <a:noFill/>
            <a:ln w="41275">
              <a:noFill/>
              <a:miter lim="800000"/>
              <a:headEnd/>
              <a:tailEnd/>
            </a:ln>
          </p:spPr>
          <p:txBody>
            <a:bodyPr wrap="square">
              <a:spAutoFit/>
            </a:bodyPr>
            <a:lstStyle/>
            <a:p>
              <a:r>
                <a:rPr lang="en-US" sz="1400" dirty="0"/>
                <a:t>Pressure</a:t>
              </a:r>
            </a:p>
            <a:p>
              <a:r>
                <a:rPr lang="en-US" sz="1400" dirty="0" smtClean="0"/>
                <a:t>Sensor</a:t>
              </a:r>
              <a:endParaRPr lang="en-US" sz="1400" dirty="0"/>
            </a:p>
            <a:p>
              <a:r>
                <a:rPr lang="en-US" sz="1400" b="1" dirty="0" smtClean="0"/>
                <a:t>4-20 </a:t>
              </a:r>
              <a:r>
                <a:rPr lang="en-US" sz="1400" b="1" dirty="0" err="1"/>
                <a:t>mA</a:t>
              </a:r>
              <a:endParaRPr lang="en-US" sz="1400" b="1" dirty="0"/>
            </a:p>
            <a:p>
              <a:r>
                <a:rPr lang="en-US" sz="1400" b="1" dirty="0"/>
                <a:t>Input</a:t>
              </a:r>
            </a:p>
            <a:p>
              <a:r>
                <a:rPr lang="en-US" sz="1400" b="1" dirty="0"/>
                <a:t>or</a:t>
              </a:r>
            </a:p>
            <a:p>
              <a:r>
                <a:rPr lang="en-US" sz="1400" b="1" dirty="0"/>
                <a:t>3 x HART</a:t>
              </a:r>
            </a:p>
          </p:txBody>
        </p:sp>
        <p:pic>
          <p:nvPicPr>
            <p:cNvPr id="18" name="Picture 14" descr="pressureTransmitter"/>
            <p:cNvPicPr>
              <a:picLocks noChangeAspect="1" noChangeArrowheads="1"/>
            </p:cNvPicPr>
            <p:nvPr/>
          </p:nvPicPr>
          <p:blipFill>
            <a:blip r:embed="rId6" cstate="print"/>
            <a:srcRect/>
            <a:stretch>
              <a:fillRect/>
            </a:stretch>
          </p:blipFill>
          <p:spPr bwMode="auto">
            <a:xfrm>
              <a:off x="1519" y="2432"/>
              <a:ext cx="239" cy="511"/>
            </a:xfrm>
            <a:prstGeom prst="rect">
              <a:avLst/>
            </a:prstGeom>
            <a:noFill/>
            <a:ln w="9525">
              <a:noFill/>
              <a:miter lim="800000"/>
              <a:headEnd/>
              <a:tailEnd/>
            </a:ln>
          </p:spPr>
        </p:pic>
        <p:sp>
          <p:nvSpPr>
            <p:cNvPr id="19" name="Line 18"/>
            <p:cNvSpPr>
              <a:spLocks noChangeShapeType="1"/>
            </p:cNvSpPr>
            <p:nvPr/>
          </p:nvSpPr>
          <p:spPr bwMode="auto">
            <a:xfrm flipV="1">
              <a:off x="1655" y="1525"/>
              <a:ext cx="0" cy="907"/>
            </a:xfrm>
            <a:prstGeom prst="line">
              <a:avLst/>
            </a:prstGeom>
            <a:noFill/>
            <a:ln w="28575">
              <a:solidFill>
                <a:srgbClr val="000000"/>
              </a:solidFill>
              <a:round/>
              <a:headEnd/>
              <a:tailEnd/>
            </a:ln>
          </p:spPr>
          <p:txBody>
            <a:bodyPr wrap="none" anchor="ctr"/>
            <a:lstStyle/>
            <a:p>
              <a:endParaRPr lang="sv-SE"/>
            </a:p>
          </p:txBody>
        </p:sp>
        <p:sp>
          <p:nvSpPr>
            <p:cNvPr id="20" name="Line 24"/>
            <p:cNvSpPr>
              <a:spLocks noChangeShapeType="1"/>
            </p:cNvSpPr>
            <p:nvPr/>
          </p:nvSpPr>
          <p:spPr bwMode="auto">
            <a:xfrm flipV="1">
              <a:off x="1655" y="1510"/>
              <a:ext cx="1134" cy="15"/>
            </a:xfrm>
            <a:prstGeom prst="line">
              <a:avLst/>
            </a:prstGeom>
            <a:noFill/>
            <a:ln w="28575">
              <a:solidFill>
                <a:srgbClr val="000000"/>
              </a:solidFill>
              <a:round/>
              <a:headEnd/>
              <a:tailEnd/>
            </a:ln>
          </p:spPr>
          <p:txBody>
            <a:bodyPr wrap="none" anchor="ctr"/>
            <a:lstStyle/>
            <a:p>
              <a:endParaRPr lang="sv-SE"/>
            </a:p>
          </p:txBody>
        </p:sp>
      </p:grpSp>
      <p:grpSp>
        <p:nvGrpSpPr>
          <p:cNvPr id="16" name="Group 51"/>
          <p:cNvGrpSpPr>
            <a:grpSpLocks/>
          </p:cNvGrpSpPr>
          <p:nvPr/>
        </p:nvGrpSpPr>
        <p:grpSpPr bwMode="auto">
          <a:xfrm>
            <a:off x="691148" y="1292225"/>
            <a:ext cx="3671624" cy="4746625"/>
            <a:chOff x="63" y="814"/>
            <a:chExt cx="2499" cy="2990"/>
          </a:xfrm>
        </p:grpSpPr>
        <p:sp>
          <p:nvSpPr>
            <p:cNvPr id="22" name="Text Box 3"/>
            <p:cNvSpPr txBox="1">
              <a:spLocks noChangeArrowheads="1"/>
            </p:cNvSpPr>
            <p:nvPr/>
          </p:nvSpPr>
          <p:spPr bwMode="auto">
            <a:xfrm>
              <a:off x="63" y="3067"/>
              <a:ext cx="730" cy="737"/>
            </a:xfrm>
            <a:prstGeom prst="rect">
              <a:avLst/>
            </a:prstGeom>
            <a:noFill/>
            <a:ln w="41275">
              <a:noFill/>
              <a:miter lim="800000"/>
              <a:headEnd/>
              <a:tailEnd/>
            </a:ln>
          </p:spPr>
          <p:txBody>
            <a:bodyPr wrap="square">
              <a:spAutoFit/>
            </a:bodyPr>
            <a:lstStyle/>
            <a:p>
              <a:r>
                <a:rPr lang="en-US" sz="1400" dirty="0"/>
                <a:t>Temp</a:t>
              </a:r>
            </a:p>
            <a:p>
              <a:r>
                <a:rPr lang="en-US" sz="1400" dirty="0"/>
                <a:t>sensors</a:t>
              </a:r>
            </a:p>
            <a:p>
              <a:r>
                <a:rPr lang="en-US" sz="1400" dirty="0"/>
                <a:t>maximum</a:t>
              </a:r>
            </a:p>
            <a:p>
              <a:r>
                <a:rPr lang="en-US" sz="1400" dirty="0"/>
                <a:t>14 </a:t>
              </a:r>
              <a:r>
                <a:rPr lang="en-US" sz="1400" dirty="0" smtClean="0"/>
                <a:t>spots</a:t>
              </a:r>
              <a:endParaRPr lang="en-US" sz="1400" b="1" dirty="0"/>
            </a:p>
            <a:p>
              <a:r>
                <a:rPr lang="en-US" sz="1400" b="1" dirty="0"/>
                <a:t>PT 100</a:t>
              </a:r>
            </a:p>
          </p:txBody>
        </p:sp>
        <p:grpSp>
          <p:nvGrpSpPr>
            <p:cNvPr id="21" name="Group 50"/>
            <p:cNvGrpSpPr>
              <a:grpSpLocks/>
            </p:cNvGrpSpPr>
            <p:nvPr/>
          </p:nvGrpSpPr>
          <p:grpSpPr bwMode="auto">
            <a:xfrm>
              <a:off x="358" y="814"/>
              <a:ext cx="2204" cy="2236"/>
              <a:chOff x="358" y="814"/>
              <a:chExt cx="2204" cy="2236"/>
            </a:xfrm>
          </p:grpSpPr>
          <p:pic>
            <p:nvPicPr>
              <p:cNvPr id="24" name="Picture 11" descr="temperatureSensor"/>
              <p:cNvPicPr>
                <a:picLocks noChangeAspect="1" noChangeArrowheads="1"/>
              </p:cNvPicPr>
              <p:nvPr/>
            </p:nvPicPr>
            <p:blipFill>
              <a:blip r:embed="rId4" cstate="print"/>
              <a:srcRect/>
              <a:stretch>
                <a:fillRect/>
              </a:stretch>
            </p:blipFill>
            <p:spPr bwMode="auto">
              <a:xfrm>
                <a:off x="385" y="2251"/>
                <a:ext cx="144" cy="799"/>
              </a:xfrm>
              <a:prstGeom prst="rect">
                <a:avLst/>
              </a:prstGeom>
              <a:noFill/>
              <a:ln w="9525">
                <a:noFill/>
                <a:miter lim="800000"/>
                <a:headEnd/>
                <a:tailEnd/>
              </a:ln>
            </p:spPr>
          </p:pic>
          <p:sp>
            <p:nvSpPr>
              <p:cNvPr id="25" name="Line 19"/>
              <p:cNvSpPr>
                <a:spLocks noChangeShapeType="1"/>
              </p:cNvSpPr>
              <p:nvPr/>
            </p:nvSpPr>
            <p:spPr bwMode="auto">
              <a:xfrm flipH="1" flipV="1">
                <a:off x="431" y="1253"/>
                <a:ext cx="17" cy="998"/>
              </a:xfrm>
              <a:prstGeom prst="line">
                <a:avLst/>
              </a:prstGeom>
              <a:noFill/>
              <a:ln w="28575">
                <a:solidFill>
                  <a:srgbClr val="000000"/>
                </a:solidFill>
                <a:round/>
                <a:headEnd/>
                <a:tailEnd/>
              </a:ln>
            </p:spPr>
            <p:txBody>
              <a:bodyPr wrap="none" anchor="ctr"/>
              <a:lstStyle/>
              <a:p>
                <a:endParaRPr lang="sv-SE"/>
              </a:p>
            </p:txBody>
          </p:sp>
          <p:sp>
            <p:nvSpPr>
              <p:cNvPr id="26" name="Line 22"/>
              <p:cNvSpPr>
                <a:spLocks noChangeShapeType="1"/>
              </p:cNvSpPr>
              <p:nvPr/>
            </p:nvSpPr>
            <p:spPr bwMode="auto">
              <a:xfrm flipV="1">
                <a:off x="748" y="1207"/>
                <a:ext cx="1814" cy="1"/>
              </a:xfrm>
              <a:prstGeom prst="line">
                <a:avLst/>
              </a:prstGeom>
              <a:noFill/>
              <a:ln w="28575">
                <a:solidFill>
                  <a:srgbClr val="000000"/>
                </a:solidFill>
                <a:round/>
                <a:headEnd/>
                <a:tailEnd/>
              </a:ln>
            </p:spPr>
            <p:txBody>
              <a:bodyPr wrap="none" anchor="ctr"/>
              <a:lstStyle/>
              <a:p>
                <a:endParaRPr lang="sv-SE"/>
              </a:p>
            </p:txBody>
          </p:sp>
          <p:pic>
            <p:nvPicPr>
              <p:cNvPr id="27" name="Picture 25" descr="DAU"/>
              <p:cNvPicPr>
                <a:picLocks noChangeAspect="1" noChangeArrowheads="1"/>
              </p:cNvPicPr>
              <p:nvPr/>
            </p:nvPicPr>
            <p:blipFill>
              <a:blip r:embed="rId7" cstate="print"/>
              <a:srcRect/>
              <a:stretch>
                <a:fillRect/>
              </a:stretch>
            </p:blipFill>
            <p:spPr bwMode="auto">
              <a:xfrm>
                <a:off x="385" y="1015"/>
                <a:ext cx="461" cy="374"/>
              </a:xfrm>
              <a:prstGeom prst="rect">
                <a:avLst/>
              </a:prstGeom>
              <a:noFill/>
              <a:ln w="9525">
                <a:noFill/>
                <a:miter lim="800000"/>
                <a:headEnd/>
                <a:tailEnd/>
              </a:ln>
            </p:spPr>
          </p:pic>
          <p:sp>
            <p:nvSpPr>
              <p:cNvPr id="28" name="Text Box 26"/>
              <p:cNvSpPr txBox="1">
                <a:spLocks noChangeArrowheads="1"/>
              </p:cNvSpPr>
              <p:nvPr/>
            </p:nvSpPr>
            <p:spPr bwMode="auto">
              <a:xfrm>
                <a:off x="358" y="814"/>
                <a:ext cx="477" cy="212"/>
              </a:xfrm>
              <a:prstGeom prst="rect">
                <a:avLst/>
              </a:prstGeom>
              <a:noFill/>
              <a:ln w="9525">
                <a:noFill/>
                <a:miter lim="800000"/>
                <a:headEnd/>
                <a:tailEnd/>
              </a:ln>
            </p:spPr>
            <p:txBody>
              <a:bodyPr wrap="none">
                <a:spAutoFit/>
              </a:bodyPr>
              <a:lstStyle/>
              <a:p>
                <a:pPr algn="l"/>
                <a:r>
                  <a:rPr lang="sv-SE" sz="1600" b="1">
                    <a:latin typeface="Tahoma" pitchFamily="34" charset="0"/>
                  </a:rPr>
                  <a:t>SDAU</a:t>
                </a:r>
              </a:p>
            </p:txBody>
          </p:sp>
        </p:grpSp>
      </p:grpSp>
      <p:grpSp>
        <p:nvGrpSpPr>
          <p:cNvPr id="23" name="Group 45"/>
          <p:cNvGrpSpPr>
            <a:grpSpLocks/>
          </p:cNvGrpSpPr>
          <p:nvPr/>
        </p:nvGrpSpPr>
        <p:grpSpPr bwMode="auto">
          <a:xfrm>
            <a:off x="5515297" y="1484313"/>
            <a:ext cx="2797175" cy="552450"/>
            <a:chOff x="3288" y="935"/>
            <a:chExt cx="1762" cy="348"/>
          </a:xfrm>
        </p:grpSpPr>
        <p:sp>
          <p:nvSpPr>
            <p:cNvPr id="30" name="Line 27"/>
            <p:cNvSpPr>
              <a:spLocks noChangeShapeType="1"/>
            </p:cNvSpPr>
            <p:nvPr/>
          </p:nvSpPr>
          <p:spPr bwMode="auto">
            <a:xfrm flipV="1">
              <a:off x="3288" y="1162"/>
              <a:ext cx="1044" cy="91"/>
            </a:xfrm>
            <a:prstGeom prst="line">
              <a:avLst/>
            </a:prstGeom>
            <a:noFill/>
            <a:ln w="28575">
              <a:solidFill>
                <a:srgbClr val="000000"/>
              </a:solidFill>
              <a:round/>
              <a:headEnd/>
              <a:tailEnd/>
            </a:ln>
          </p:spPr>
          <p:txBody>
            <a:bodyPr wrap="none" anchor="ctr"/>
            <a:lstStyle/>
            <a:p>
              <a:endParaRPr lang="sv-SE"/>
            </a:p>
          </p:txBody>
        </p:sp>
        <p:pic>
          <p:nvPicPr>
            <p:cNvPr id="31" name="Picture 28" descr="RDU"/>
            <p:cNvPicPr>
              <a:picLocks noChangeAspect="1" noChangeArrowheads="1"/>
            </p:cNvPicPr>
            <p:nvPr/>
          </p:nvPicPr>
          <p:blipFill>
            <a:blip r:embed="rId8" cstate="print"/>
            <a:srcRect/>
            <a:stretch>
              <a:fillRect/>
            </a:stretch>
          </p:blipFill>
          <p:spPr bwMode="auto">
            <a:xfrm>
              <a:off x="4332" y="935"/>
              <a:ext cx="276" cy="348"/>
            </a:xfrm>
            <a:prstGeom prst="rect">
              <a:avLst/>
            </a:prstGeom>
            <a:noFill/>
            <a:ln w="9525">
              <a:noFill/>
              <a:miter lim="800000"/>
              <a:headEnd/>
              <a:tailEnd/>
            </a:ln>
          </p:spPr>
        </p:pic>
        <p:sp>
          <p:nvSpPr>
            <p:cNvPr id="32" name="Text Box 29"/>
            <p:cNvSpPr txBox="1">
              <a:spLocks noChangeArrowheads="1"/>
            </p:cNvSpPr>
            <p:nvPr/>
          </p:nvSpPr>
          <p:spPr bwMode="auto">
            <a:xfrm>
              <a:off x="4649" y="1026"/>
              <a:ext cx="401" cy="212"/>
            </a:xfrm>
            <a:prstGeom prst="rect">
              <a:avLst/>
            </a:prstGeom>
            <a:noFill/>
            <a:ln w="9525">
              <a:noFill/>
              <a:miter lim="800000"/>
              <a:headEnd/>
              <a:tailEnd/>
            </a:ln>
          </p:spPr>
          <p:txBody>
            <a:bodyPr wrap="none">
              <a:spAutoFit/>
            </a:bodyPr>
            <a:lstStyle/>
            <a:p>
              <a:pPr algn="l"/>
              <a:r>
                <a:rPr lang="sv-SE" sz="1600" b="1" dirty="0">
                  <a:latin typeface="Tahoma" pitchFamily="34" charset="0"/>
                </a:rPr>
                <a:t>RDU</a:t>
              </a:r>
            </a:p>
          </p:txBody>
        </p:sp>
      </p:grpSp>
      <p:grpSp>
        <p:nvGrpSpPr>
          <p:cNvPr id="29" name="Group 41"/>
          <p:cNvGrpSpPr>
            <a:grpSpLocks/>
          </p:cNvGrpSpPr>
          <p:nvPr/>
        </p:nvGrpSpPr>
        <p:grpSpPr bwMode="auto">
          <a:xfrm>
            <a:off x="5443860" y="2020888"/>
            <a:ext cx="3376612" cy="336550"/>
            <a:chOff x="3243" y="1273"/>
            <a:chExt cx="2127" cy="212"/>
          </a:xfrm>
        </p:grpSpPr>
        <p:sp>
          <p:nvSpPr>
            <p:cNvPr id="34" name="Line 30"/>
            <p:cNvSpPr>
              <a:spLocks noChangeShapeType="1"/>
            </p:cNvSpPr>
            <p:nvPr/>
          </p:nvSpPr>
          <p:spPr bwMode="auto">
            <a:xfrm>
              <a:off x="3243" y="1298"/>
              <a:ext cx="1315" cy="91"/>
            </a:xfrm>
            <a:prstGeom prst="line">
              <a:avLst/>
            </a:prstGeom>
            <a:noFill/>
            <a:ln w="28575">
              <a:solidFill>
                <a:srgbClr val="000000"/>
              </a:solidFill>
              <a:round/>
              <a:headEnd/>
              <a:tailEnd type="triangle" w="lg" len="lg"/>
            </a:ln>
          </p:spPr>
          <p:txBody>
            <a:bodyPr wrap="none" anchor="ctr"/>
            <a:lstStyle/>
            <a:p>
              <a:endParaRPr lang="sv-SE"/>
            </a:p>
          </p:txBody>
        </p:sp>
        <p:sp>
          <p:nvSpPr>
            <p:cNvPr id="35" name="Text Box 31"/>
            <p:cNvSpPr txBox="1">
              <a:spLocks noChangeArrowheads="1"/>
            </p:cNvSpPr>
            <p:nvPr/>
          </p:nvSpPr>
          <p:spPr bwMode="auto">
            <a:xfrm>
              <a:off x="4649" y="1273"/>
              <a:ext cx="721" cy="212"/>
            </a:xfrm>
            <a:prstGeom prst="rect">
              <a:avLst/>
            </a:prstGeom>
            <a:noFill/>
            <a:ln w="9525">
              <a:noFill/>
              <a:miter lim="800000"/>
              <a:headEnd/>
              <a:tailEnd/>
            </a:ln>
          </p:spPr>
          <p:txBody>
            <a:bodyPr wrap="none">
              <a:spAutoFit/>
            </a:bodyPr>
            <a:lstStyle/>
            <a:p>
              <a:pPr algn="l"/>
              <a:r>
                <a:rPr lang="sv-SE" sz="1600" b="1">
                  <a:latin typeface="Tahoma" pitchFamily="34" charset="0"/>
                </a:rPr>
                <a:t>2 X Relay</a:t>
              </a:r>
            </a:p>
          </p:txBody>
        </p:sp>
      </p:grpSp>
      <p:sp>
        <p:nvSpPr>
          <p:cNvPr id="36" name="Text Box 33"/>
          <p:cNvSpPr txBox="1">
            <a:spLocks noChangeArrowheads="1"/>
          </p:cNvSpPr>
          <p:nvPr/>
        </p:nvSpPr>
        <p:spPr bwMode="auto">
          <a:xfrm>
            <a:off x="6444208" y="4160986"/>
            <a:ext cx="1221648" cy="2292350"/>
          </a:xfrm>
          <a:prstGeom prst="rect">
            <a:avLst/>
          </a:prstGeom>
          <a:noFill/>
          <a:ln w="9525">
            <a:noFill/>
            <a:miter lim="800000"/>
            <a:headEnd/>
            <a:tailEnd/>
          </a:ln>
        </p:spPr>
        <p:txBody>
          <a:bodyPr wrap="square">
            <a:spAutoFit/>
          </a:bodyPr>
          <a:lstStyle/>
          <a:p>
            <a:pPr algn="l"/>
            <a:r>
              <a:rPr lang="sv-SE" sz="1600" b="1" dirty="0">
                <a:latin typeface="Tahoma" pitchFamily="34" charset="0"/>
              </a:rPr>
              <a:t>Emulation</a:t>
            </a:r>
          </a:p>
          <a:p>
            <a:pPr algn="l"/>
            <a:r>
              <a:rPr lang="sv-SE" sz="1600" dirty="0">
                <a:latin typeface="Tahoma" pitchFamily="34" charset="0"/>
              </a:rPr>
              <a:t>Enraf</a:t>
            </a:r>
          </a:p>
          <a:p>
            <a:pPr algn="l"/>
            <a:r>
              <a:rPr lang="sv-SE" sz="1600" dirty="0">
                <a:latin typeface="Tahoma" pitchFamily="34" charset="0"/>
              </a:rPr>
              <a:t>Sakura</a:t>
            </a:r>
          </a:p>
          <a:p>
            <a:pPr algn="l"/>
            <a:r>
              <a:rPr lang="sv-SE" sz="1600" dirty="0">
                <a:latin typeface="Tahoma" pitchFamily="34" charset="0"/>
              </a:rPr>
              <a:t>L&amp;J</a:t>
            </a:r>
          </a:p>
          <a:p>
            <a:pPr algn="l"/>
            <a:r>
              <a:rPr lang="sv-SE" sz="1600" dirty="0">
                <a:latin typeface="Tahoma" pitchFamily="34" charset="0"/>
              </a:rPr>
              <a:t>Varec</a:t>
            </a:r>
          </a:p>
          <a:p>
            <a:pPr algn="l"/>
            <a:r>
              <a:rPr lang="sv-SE" sz="1600" dirty="0">
                <a:latin typeface="Tahoma" pitchFamily="34" charset="0"/>
              </a:rPr>
              <a:t>Whessoe</a:t>
            </a:r>
          </a:p>
          <a:p>
            <a:pPr algn="l"/>
            <a:r>
              <a:rPr lang="sv-SE" sz="1600" dirty="0">
                <a:latin typeface="Tahoma" pitchFamily="34" charset="0"/>
              </a:rPr>
              <a:t>Tiway</a:t>
            </a:r>
          </a:p>
          <a:p>
            <a:pPr algn="l"/>
            <a:r>
              <a:rPr lang="sv-SE" sz="1600" dirty="0">
                <a:latin typeface="Tahoma" pitchFamily="34" charset="0"/>
              </a:rPr>
              <a:t>GPE</a:t>
            </a:r>
          </a:p>
          <a:p>
            <a:pPr algn="l"/>
            <a:r>
              <a:rPr lang="sv-SE" sz="1600" dirty="0">
                <a:latin typeface="Tahoma" pitchFamily="34" charset="0"/>
              </a:rPr>
              <a:t>GSI</a:t>
            </a:r>
          </a:p>
        </p:txBody>
      </p:sp>
      <p:grpSp>
        <p:nvGrpSpPr>
          <p:cNvPr id="33" name="Group 42"/>
          <p:cNvGrpSpPr>
            <a:grpSpLocks/>
          </p:cNvGrpSpPr>
          <p:nvPr/>
        </p:nvGrpSpPr>
        <p:grpSpPr bwMode="auto">
          <a:xfrm>
            <a:off x="5443860" y="2205038"/>
            <a:ext cx="3287712" cy="503237"/>
            <a:chOff x="3243" y="1389"/>
            <a:chExt cx="2071" cy="317"/>
          </a:xfrm>
        </p:grpSpPr>
        <p:sp>
          <p:nvSpPr>
            <p:cNvPr id="38" name="Text Box 34"/>
            <p:cNvSpPr txBox="1">
              <a:spLocks noChangeArrowheads="1"/>
            </p:cNvSpPr>
            <p:nvPr/>
          </p:nvSpPr>
          <p:spPr bwMode="auto">
            <a:xfrm>
              <a:off x="4649" y="1494"/>
              <a:ext cx="665" cy="212"/>
            </a:xfrm>
            <a:prstGeom prst="rect">
              <a:avLst/>
            </a:prstGeom>
            <a:noFill/>
            <a:ln w="9525">
              <a:noFill/>
              <a:miter lim="800000"/>
              <a:headEnd/>
              <a:tailEnd/>
            </a:ln>
          </p:spPr>
          <p:txBody>
            <a:bodyPr wrap="none">
              <a:spAutoFit/>
            </a:bodyPr>
            <a:lstStyle/>
            <a:p>
              <a:pPr algn="l"/>
              <a:r>
                <a:rPr lang="sv-SE" sz="1600" b="1">
                  <a:latin typeface="Tahoma" pitchFamily="34" charset="0"/>
                </a:rPr>
                <a:t>4-20 mA</a:t>
              </a:r>
            </a:p>
          </p:txBody>
        </p:sp>
        <p:sp>
          <p:nvSpPr>
            <p:cNvPr id="39" name="Line 35"/>
            <p:cNvSpPr>
              <a:spLocks noChangeShapeType="1"/>
            </p:cNvSpPr>
            <p:nvPr/>
          </p:nvSpPr>
          <p:spPr bwMode="auto">
            <a:xfrm>
              <a:off x="3243" y="1389"/>
              <a:ext cx="1315" cy="181"/>
            </a:xfrm>
            <a:prstGeom prst="line">
              <a:avLst/>
            </a:prstGeom>
            <a:noFill/>
            <a:ln w="28575">
              <a:solidFill>
                <a:srgbClr val="000000"/>
              </a:solidFill>
              <a:round/>
              <a:headEnd/>
              <a:tailEnd type="triangle" w="lg" len="lg"/>
            </a:ln>
          </p:spPr>
          <p:txBody>
            <a:bodyPr wrap="none" anchor="ctr"/>
            <a:lstStyle/>
            <a:p>
              <a:endParaRPr lang="sv-SE"/>
            </a:p>
          </p:txBody>
        </p:sp>
      </p:grpSp>
      <p:grpSp>
        <p:nvGrpSpPr>
          <p:cNvPr id="37" name="Group 43"/>
          <p:cNvGrpSpPr>
            <a:grpSpLocks/>
          </p:cNvGrpSpPr>
          <p:nvPr/>
        </p:nvGrpSpPr>
        <p:grpSpPr bwMode="auto">
          <a:xfrm>
            <a:off x="5436344" y="2277020"/>
            <a:ext cx="2736056" cy="1917700"/>
            <a:chOff x="2971" y="1360"/>
            <a:chExt cx="2218" cy="1208"/>
          </a:xfrm>
        </p:grpSpPr>
        <p:sp>
          <p:nvSpPr>
            <p:cNvPr id="41" name="Text Box 32"/>
            <p:cNvSpPr txBox="1">
              <a:spLocks noChangeArrowheads="1"/>
            </p:cNvSpPr>
            <p:nvPr/>
          </p:nvSpPr>
          <p:spPr bwMode="auto">
            <a:xfrm>
              <a:off x="3797" y="1740"/>
              <a:ext cx="1392" cy="828"/>
            </a:xfrm>
            <a:prstGeom prst="rect">
              <a:avLst/>
            </a:prstGeom>
            <a:noFill/>
            <a:ln w="9525">
              <a:noFill/>
              <a:miter lim="800000"/>
              <a:headEnd/>
              <a:tailEnd/>
            </a:ln>
          </p:spPr>
          <p:txBody>
            <a:bodyPr wrap="none">
              <a:spAutoFit/>
            </a:bodyPr>
            <a:lstStyle/>
            <a:p>
              <a:pPr algn="l"/>
              <a:r>
                <a:rPr lang="sv-SE" sz="1600" b="1" dirty="0">
                  <a:latin typeface="Tahoma" pitchFamily="34" charset="0"/>
                </a:rPr>
                <a:t>Communication bus</a:t>
              </a:r>
            </a:p>
            <a:p>
              <a:pPr algn="l"/>
              <a:r>
                <a:rPr lang="sv-SE" sz="1600" dirty="0">
                  <a:latin typeface="Tahoma" pitchFamily="34" charset="0"/>
                </a:rPr>
                <a:t>Rosemount TRL/2</a:t>
              </a:r>
            </a:p>
            <a:p>
              <a:pPr algn="l"/>
              <a:r>
                <a:rPr lang="sv-SE" sz="1600" dirty="0">
                  <a:latin typeface="Tahoma" pitchFamily="34" charset="0"/>
                </a:rPr>
                <a:t>RS-485 Modbus</a:t>
              </a:r>
            </a:p>
            <a:p>
              <a:pPr algn="l"/>
              <a:r>
                <a:rPr lang="sv-SE" sz="1600" dirty="0">
                  <a:latin typeface="Tahoma" pitchFamily="34" charset="0"/>
                </a:rPr>
                <a:t>Foundation Fieldbus</a:t>
              </a:r>
            </a:p>
            <a:p>
              <a:pPr algn="l"/>
              <a:r>
                <a:rPr lang="sv-SE" sz="1600" dirty="0">
                  <a:latin typeface="Tahoma" pitchFamily="34" charset="0"/>
                </a:rPr>
                <a:t>Profibus DP</a:t>
              </a:r>
            </a:p>
          </p:txBody>
        </p:sp>
        <p:sp>
          <p:nvSpPr>
            <p:cNvPr id="42" name="Line 36"/>
            <p:cNvSpPr>
              <a:spLocks noChangeShapeType="1"/>
            </p:cNvSpPr>
            <p:nvPr/>
          </p:nvSpPr>
          <p:spPr bwMode="auto">
            <a:xfrm>
              <a:off x="2971" y="1360"/>
              <a:ext cx="862" cy="346"/>
            </a:xfrm>
            <a:prstGeom prst="line">
              <a:avLst/>
            </a:prstGeom>
            <a:noFill/>
            <a:ln w="28575">
              <a:solidFill>
                <a:srgbClr val="000000"/>
              </a:solidFill>
              <a:round/>
              <a:headEnd/>
              <a:tailEnd type="triangle" w="lg" len="lg"/>
            </a:ln>
          </p:spPr>
          <p:txBody>
            <a:bodyPr wrap="none" anchor="ctr"/>
            <a:lstStyle/>
            <a:p>
              <a:endParaRPr lang="sv-SE"/>
            </a:p>
          </p:txBody>
        </p:sp>
      </p:grpSp>
      <p:pic>
        <p:nvPicPr>
          <p:cNvPr id="43" name="Picture 11" descr="I:\GSS\KURS\eLearning\Raptor System Overview\Bilder\Slide16\THUM.jpg"/>
          <p:cNvPicPr>
            <a:picLocks noChangeAspect="1" noChangeArrowheads="1"/>
          </p:cNvPicPr>
          <p:nvPr/>
        </p:nvPicPr>
        <p:blipFill>
          <a:blip r:embed="rId9" cstate="print"/>
          <a:srcRect/>
          <a:stretch>
            <a:fillRect/>
          </a:stretch>
        </p:blipFill>
        <p:spPr bwMode="auto">
          <a:xfrm>
            <a:off x="7084477" y="1124744"/>
            <a:ext cx="655875" cy="1012825"/>
          </a:xfrm>
          <a:prstGeom prst="rect">
            <a:avLst/>
          </a:prstGeom>
          <a:noFill/>
          <a:ln w="9525">
            <a:noFill/>
            <a:miter lim="800000"/>
            <a:headEnd/>
            <a:tailEnd/>
          </a:ln>
        </p:spPr>
      </p:pic>
      <p:sp>
        <p:nvSpPr>
          <p:cNvPr id="44" name="Text Box 29"/>
          <p:cNvSpPr txBox="1">
            <a:spLocks noChangeArrowheads="1"/>
          </p:cNvSpPr>
          <p:nvPr/>
        </p:nvSpPr>
        <p:spPr bwMode="auto">
          <a:xfrm>
            <a:off x="7668344" y="1628800"/>
            <a:ext cx="1008112" cy="336550"/>
          </a:xfrm>
          <a:prstGeom prst="rect">
            <a:avLst/>
          </a:prstGeom>
          <a:solidFill>
            <a:schemeClr val="bg1"/>
          </a:solidFill>
          <a:ln w="9525">
            <a:noFill/>
            <a:miter lim="800000"/>
            <a:headEnd/>
            <a:tailEnd/>
          </a:ln>
        </p:spPr>
        <p:txBody>
          <a:bodyPr wrap="square">
            <a:spAutoFit/>
          </a:bodyPr>
          <a:lstStyle/>
          <a:p>
            <a:pPr algn="l"/>
            <a:r>
              <a:rPr lang="sv-SE" sz="1600" dirty="0" smtClean="0">
                <a:latin typeface="Tahoma" pitchFamily="34" charset="0"/>
              </a:rPr>
              <a:t>THUM</a:t>
            </a:r>
            <a:endParaRPr lang="sv-SE" sz="1600" b="1" dirty="0">
              <a:latin typeface="Tahom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checkerboard(across)">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checkerboard(across)">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checkerboard(across)">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checkerboard(across)">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checkerboard(across)">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defRPr/>
            </a:pPr>
            <a:r>
              <a:rPr lang="en-GB" dirty="0" smtClean="0"/>
              <a:t>Rex Installation Considerations</a:t>
            </a:r>
            <a:endParaRPr lang="en-GB" dirty="0"/>
          </a:p>
        </p:txBody>
      </p:sp>
      <p:sp>
        <p:nvSpPr>
          <p:cNvPr id="23557" name="Slide Number Placeholder 3"/>
          <p:cNvSpPr>
            <a:spLocks noGrp="1"/>
          </p:cNvSpPr>
          <p:nvPr>
            <p:ph type="sldNum" sz="quarter" idx="12"/>
          </p:nvPr>
        </p:nvSpPr>
        <p:spPr>
          <a:noFill/>
        </p:spPr>
        <p:txBody>
          <a:bodyPr/>
          <a:lstStyle/>
          <a:p>
            <a:fld id="{35D37764-CCDC-44AD-960E-1510C97D7318}" type="slidenum">
              <a:rPr lang="en-GB" smtClean="0"/>
              <a:pPr/>
              <a:t>5</a:t>
            </a:fld>
            <a:endParaRPr lang="en-GB" smtClean="0"/>
          </a:p>
        </p:txBody>
      </p:sp>
      <p:pic>
        <p:nvPicPr>
          <p:cNvPr id="7" name="Picture 2" descr="L:\Raptor\Aftersales dept\Presentationer\Bilder\single_tank.jpg"/>
          <p:cNvPicPr>
            <a:picLocks noChangeAspect="1" noChangeArrowheads="1"/>
          </p:cNvPicPr>
          <p:nvPr/>
        </p:nvPicPr>
        <p:blipFill>
          <a:blip r:embed="rId3" cstate="print"/>
          <a:srcRect/>
          <a:stretch>
            <a:fillRect/>
          </a:stretch>
        </p:blipFill>
        <p:spPr bwMode="auto">
          <a:xfrm>
            <a:off x="6300788" y="1125538"/>
            <a:ext cx="2566987" cy="2547937"/>
          </a:xfrm>
          <a:prstGeom prst="rect">
            <a:avLst/>
          </a:prstGeom>
          <a:noFill/>
          <a:ln w="9525">
            <a:noFill/>
            <a:miter lim="800000"/>
            <a:headEnd/>
            <a:tailEnd/>
          </a:ln>
        </p:spPr>
      </p:pic>
      <p:sp>
        <p:nvSpPr>
          <p:cNvPr id="9" name="Oval 10"/>
          <p:cNvSpPr>
            <a:spLocks noChangeArrowheads="1"/>
          </p:cNvSpPr>
          <p:nvPr/>
        </p:nvSpPr>
        <p:spPr bwMode="auto">
          <a:xfrm>
            <a:off x="7667625" y="1268413"/>
            <a:ext cx="357188" cy="357187"/>
          </a:xfrm>
          <a:prstGeom prst="ellipse">
            <a:avLst/>
          </a:prstGeom>
          <a:noFill/>
          <a:ln w="25400" algn="ctr">
            <a:solidFill>
              <a:schemeClr val="accent2"/>
            </a:solidFill>
            <a:round/>
            <a:headEnd/>
            <a:tailEnd/>
          </a:ln>
        </p:spPr>
        <p:txBody>
          <a:bodyPr wrap="none" anchor="ctr"/>
          <a:lstStyle/>
          <a:p>
            <a:endParaRPr lang="en-GB"/>
          </a:p>
        </p:txBody>
      </p:sp>
      <p:sp>
        <p:nvSpPr>
          <p:cNvPr id="11" name="TextBox 10"/>
          <p:cNvSpPr txBox="1"/>
          <p:nvPr/>
        </p:nvSpPr>
        <p:spPr>
          <a:xfrm>
            <a:off x="2411760" y="6309320"/>
            <a:ext cx="4032448" cy="276999"/>
          </a:xfrm>
          <a:prstGeom prst="rect">
            <a:avLst/>
          </a:prstGeom>
          <a:noFill/>
        </p:spPr>
        <p:txBody>
          <a:bodyPr wrap="square" rtlCol="0">
            <a:spAutoFit/>
          </a:bodyPr>
          <a:lstStyle/>
          <a:p>
            <a:pPr algn="l"/>
            <a:r>
              <a:rPr lang="sv-SE" sz="1200" dirty="0" smtClean="0"/>
              <a:t>* Jbi = Integrated Juction Box for cable connections</a:t>
            </a:r>
            <a:endParaRPr lang="sv-SE" sz="1200" dirty="0"/>
          </a:p>
        </p:txBody>
      </p:sp>
      <p:pic>
        <p:nvPicPr>
          <p:cNvPr id="31745" name="Picture 1"/>
          <p:cNvPicPr>
            <a:picLocks noChangeAspect="1" noChangeArrowheads="1"/>
          </p:cNvPicPr>
          <p:nvPr/>
        </p:nvPicPr>
        <p:blipFill>
          <a:blip r:embed="rId4" cstate="print"/>
          <a:srcRect/>
          <a:stretch>
            <a:fillRect/>
          </a:stretch>
        </p:blipFill>
        <p:spPr bwMode="auto">
          <a:xfrm>
            <a:off x="6435522" y="3501008"/>
            <a:ext cx="1880894" cy="2139132"/>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1979712" y="1268760"/>
            <a:ext cx="1403570" cy="1577926"/>
          </a:xfrm>
          <a:prstGeom prst="rect">
            <a:avLst/>
          </a:prstGeom>
          <a:noFill/>
          <a:ln w="9525">
            <a:noFill/>
            <a:miter lim="800000"/>
            <a:headEnd/>
            <a:tailEnd/>
          </a:ln>
        </p:spPr>
      </p:pic>
      <p:pic>
        <p:nvPicPr>
          <p:cNvPr id="31749" name="Picture 5"/>
          <p:cNvPicPr>
            <a:picLocks noChangeAspect="1" noChangeArrowheads="1"/>
          </p:cNvPicPr>
          <p:nvPr/>
        </p:nvPicPr>
        <p:blipFill>
          <a:blip r:embed="rId6" cstate="print"/>
          <a:srcRect/>
          <a:stretch>
            <a:fillRect/>
          </a:stretch>
        </p:blipFill>
        <p:spPr bwMode="auto">
          <a:xfrm>
            <a:off x="4806280" y="1268760"/>
            <a:ext cx="1421904" cy="1599642"/>
          </a:xfrm>
          <a:prstGeom prst="rect">
            <a:avLst/>
          </a:prstGeom>
          <a:noFill/>
          <a:ln w="9525">
            <a:noFill/>
            <a:miter lim="800000"/>
            <a:headEnd/>
            <a:tailEnd/>
          </a:ln>
        </p:spPr>
      </p:pic>
      <p:graphicFrame>
        <p:nvGraphicFramePr>
          <p:cNvPr id="10" name="Content Placeholder 9"/>
          <p:cNvGraphicFramePr>
            <a:graphicFrameLocks noGrp="1"/>
          </p:cNvGraphicFramePr>
          <p:nvPr>
            <p:ph sz="half" idx="1"/>
          </p:nvPr>
        </p:nvGraphicFramePr>
        <p:xfrm>
          <a:off x="571500" y="1206500"/>
          <a:ext cx="5728692" cy="4472201"/>
        </p:xfrm>
        <a:graphic>
          <a:graphicData uri="http://schemas.openxmlformats.org/drawingml/2006/table">
            <a:tbl>
              <a:tblPr firstRow="1" bandRow="1">
                <a:tableStyleId>{5940675A-B579-460E-94D1-54222C63F5DA}</a:tableStyleId>
              </a:tblPr>
              <a:tblGrid>
                <a:gridCol w="2864346"/>
                <a:gridCol w="2864346"/>
              </a:tblGrid>
              <a:tr h="631721">
                <a:tc>
                  <a:txBody>
                    <a:bodyPr/>
                    <a:lstStyle/>
                    <a:p>
                      <a:r>
                        <a:rPr lang="sv-SE" dirty="0" smtClean="0"/>
                        <a:t>With JBi*</a:t>
                      </a:r>
                    </a:p>
                    <a:p>
                      <a:endParaRPr lang="sv-SE" dirty="0" smtClean="0"/>
                    </a:p>
                    <a:p>
                      <a:endParaRPr lang="sv-SE" dirty="0" smtClean="0"/>
                    </a:p>
                    <a:p>
                      <a:endParaRPr lang="sv-SE" dirty="0" smtClean="0"/>
                    </a:p>
                    <a:p>
                      <a:endParaRPr lang="sv-SE" dirty="0" smtClean="0"/>
                    </a:p>
                    <a:p>
                      <a:endParaRPr lang="sv-SE" dirty="0"/>
                    </a:p>
                  </a:txBody>
                  <a:tcPr/>
                </a:tc>
                <a:tc>
                  <a:txBody>
                    <a:bodyPr/>
                    <a:lstStyle/>
                    <a:p>
                      <a:r>
                        <a:rPr lang="sv-SE" dirty="0" smtClean="0"/>
                        <a:t>Without Jbi*</a:t>
                      </a:r>
                      <a:endParaRPr lang="sv-SE" dirty="0"/>
                    </a:p>
                  </a:txBody>
                  <a:tcPr/>
                </a:tc>
              </a:tr>
              <a:tr h="631721">
                <a:tc>
                  <a:txBody>
                    <a:bodyPr/>
                    <a:lstStyle/>
                    <a:p>
                      <a:r>
                        <a:rPr lang="sv-SE" dirty="0" smtClean="0"/>
                        <a:t>Two connection terminals:</a:t>
                      </a:r>
                      <a:endParaRPr lang="sv-SE" b="1" dirty="0" smtClean="0">
                        <a:solidFill>
                          <a:srgbClr val="000000"/>
                        </a:solidFill>
                      </a:endParaRPr>
                    </a:p>
                  </a:txBody>
                  <a:tcPr/>
                </a:tc>
                <a:tc>
                  <a:txBody>
                    <a:bodyPr/>
                    <a:lstStyle/>
                    <a:p>
                      <a:r>
                        <a:rPr lang="sv-SE" dirty="0" smtClean="0"/>
                        <a:t>Two</a:t>
                      </a:r>
                      <a:r>
                        <a:rPr lang="sv-SE" baseline="0" dirty="0" smtClean="0"/>
                        <a:t> separate outlets:</a:t>
                      </a:r>
                      <a:endParaRPr lang="sv-SE" b="1" dirty="0">
                        <a:solidFill>
                          <a:srgbClr val="000000"/>
                        </a:solidFill>
                      </a:endParaRPr>
                    </a:p>
                  </a:txBody>
                  <a:tcPr/>
                </a:tc>
              </a:tr>
              <a:tr h="631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 One for power, field bus and relays</a:t>
                      </a:r>
                    </a:p>
                    <a:p>
                      <a:endParaRPr lang="sv-SE" b="1" dirty="0">
                        <a:solidFill>
                          <a:srgbClr val="000000"/>
                        </a:solidFill>
                      </a:endParaRPr>
                    </a:p>
                  </a:txBody>
                  <a:tcPr/>
                </a:tc>
                <a:tc>
                  <a:txBody>
                    <a:bodyPr/>
                    <a:lstStyle/>
                    <a:p>
                      <a:pPr>
                        <a:buFontTx/>
                        <a:buChar char="-"/>
                      </a:pPr>
                      <a:r>
                        <a:rPr lang="sv-SE" baseline="0" dirty="0" smtClean="0"/>
                        <a:t>For power and field bus: 8 wires, 2.5m/8ft (optional cable length 20m/50ft) </a:t>
                      </a:r>
                      <a:endParaRPr lang="sv-SE" b="1" dirty="0">
                        <a:solidFill>
                          <a:srgbClr val="000000"/>
                        </a:solidFill>
                      </a:endParaRPr>
                    </a:p>
                  </a:txBody>
                  <a:tcPr/>
                </a:tc>
              </a:tr>
              <a:tr h="631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 - One for IS</a:t>
                      </a:r>
                      <a:r>
                        <a:rPr lang="sv-SE" baseline="0" dirty="0" smtClean="0"/>
                        <a:t> connections from temperature, pressure</a:t>
                      </a:r>
                      <a:endParaRPr lang="sv-SE" dirty="0" smtClean="0"/>
                    </a:p>
                    <a:p>
                      <a:endParaRPr lang="sv-SE" b="1" dirty="0">
                        <a:solidFill>
                          <a:srgbClr val="000000"/>
                        </a:solidFill>
                      </a:endParaRPr>
                    </a:p>
                  </a:txBody>
                  <a:tcPr/>
                </a:tc>
                <a:tc>
                  <a:txBody>
                    <a:bodyPr/>
                    <a:lstStyle/>
                    <a:p>
                      <a:pPr>
                        <a:buFontTx/>
                        <a:buChar char="-"/>
                      </a:pPr>
                      <a:r>
                        <a:rPr lang="sv-SE" dirty="0" smtClean="0"/>
                        <a:t>- For IS connections:</a:t>
                      </a:r>
                      <a:r>
                        <a:rPr lang="sv-SE" baseline="0" dirty="0" smtClean="0"/>
                        <a:t> </a:t>
                      </a:r>
                      <a:br>
                        <a:rPr lang="sv-SE" baseline="0" dirty="0" smtClean="0"/>
                      </a:br>
                      <a:r>
                        <a:rPr lang="sv-SE" baseline="0" dirty="0" smtClean="0"/>
                        <a:t>8 or 15 wires, 2.5m (8ft)</a:t>
                      </a:r>
                      <a:br>
                        <a:rPr lang="sv-SE" baseline="0" dirty="0" smtClean="0"/>
                      </a:br>
                      <a:r>
                        <a:rPr lang="sv-SE" baseline="0" dirty="0" smtClean="0"/>
                        <a:t>(optional cable length 20m/50ft)</a:t>
                      </a:r>
                      <a:endParaRPr lang="sv-SE" b="1" dirty="0">
                        <a:solidFill>
                          <a:srgbClr val="000000"/>
                        </a:solidFill>
                      </a:endParaRPr>
                    </a:p>
                  </a:txBody>
                  <a:tcPr/>
                </a:tc>
              </a:tr>
            </a:tbl>
          </a:graphicData>
        </a:graphic>
      </p:graphicFrame>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Terminal Block</a:t>
            </a:r>
            <a:endParaRPr lang="sv-SE" dirty="0"/>
          </a:p>
        </p:txBody>
      </p:sp>
      <p:sp>
        <p:nvSpPr>
          <p:cNvPr id="11" name="Content Placeholder 10"/>
          <p:cNvSpPr>
            <a:spLocks noGrp="1"/>
          </p:cNvSpPr>
          <p:nvPr>
            <p:ph idx="1"/>
          </p:nvPr>
        </p:nvSpPr>
        <p:spPr/>
        <p:txBody>
          <a:bodyPr/>
          <a:lstStyle/>
          <a:p>
            <a:r>
              <a:rPr lang="sv-SE" sz="2000" dirty="0" smtClean="0"/>
              <a:t>Clearly marked cables</a:t>
            </a:r>
          </a:p>
          <a:p>
            <a:r>
              <a:rPr lang="sv-SE" sz="2000" dirty="0" smtClean="0"/>
              <a:t>Integrated junction box sockets for </a:t>
            </a:r>
          </a:p>
          <a:p>
            <a:pPr lvl="1"/>
            <a:r>
              <a:rPr lang="sv-SE" sz="1800" dirty="0" smtClean="0"/>
              <a:t>Intrinsic connections (X12)</a:t>
            </a:r>
          </a:p>
          <a:p>
            <a:pPr lvl="1"/>
            <a:r>
              <a:rPr lang="sv-SE" sz="1800" dirty="0" smtClean="0"/>
              <a:t>Non-intrinsic connections (X11)</a:t>
            </a:r>
            <a:endParaRPr lang="sv-SE" sz="1800" dirty="0"/>
          </a:p>
        </p:txBody>
      </p:sp>
      <p:sp>
        <p:nvSpPr>
          <p:cNvPr id="6" name="Slide Number Placeholder 5"/>
          <p:cNvSpPr>
            <a:spLocks noGrp="1"/>
          </p:cNvSpPr>
          <p:nvPr>
            <p:ph type="sldNum" sz="quarter" idx="12"/>
          </p:nvPr>
        </p:nvSpPr>
        <p:spPr/>
        <p:txBody>
          <a:bodyPr/>
          <a:lstStyle/>
          <a:p>
            <a:pPr>
              <a:defRPr/>
            </a:pPr>
            <a:fld id="{D114B6EF-CA85-412E-AC6C-1BAC54645A46}" type="slidenum">
              <a:rPr lang="en-US" smtClean="0"/>
              <a:pPr>
                <a:defRPr/>
              </a:pPr>
              <a:t>6</a:t>
            </a:fld>
            <a:endParaRPr lang="en-US" dirty="0"/>
          </a:p>
        </p:txBody>
      </p:sp>
      <p:pic>
        <p:nvPicPr>
          <p:cNvPr id="86019" name="Picture 3"/>
          <p:cNvPicPr>
            <a:picLocks noChangeAspect="1" noChangeArrowheads="1"/>
          </p:cNvPicPr>
          <p:nvPr/>
        </p:nvPicPr>
        <p:blipFill>
          <a:blip r:embed="rId2" cstate="print"/>
          <a:srcRect/>
          <a:stretch>
            <a:fillRect/>
          </a:stretch>
        </p:blipFill>
        <p:spPr bwMode="auto">
          <a:xfrm>
            <a:off x="582029" y="2837371"/>
            <a:ext cx="2693827" cy="3255925"/>
          </a:xfrm>
          <a:prstGeom prst="rect">
            <a:avLst/>
          </a:prstGeom>
          <a:noFill/>
          <a:ln w="9525">
            <a:noFill/>
            <a:miter lim="800000"/>
            <a:headEnd/>
            <a:tailEnd/>
          </a:ln>
        </p:spPr>
      </p:pic>
      <p:pic>
        <p:nvPicPr>
          <p:cNvPr id="86020" name="Picture 4"/>
          <p:cNvPicPr>
            <a:picLocks noChangeAspect="1" noChangeArrowheads="1"/>
          </p:cNvPicPr>
          <p:nvPr/>
        </p:nvPicPr>
        <p:blipFill>
          <a:blip r:embed="rId3" cstate="print"/>
          <a:srcRect/>
          <a:stretch>
            <a:fillRect/>
          </a:stretch>
        </p:blipFill>
        <p:spPr bwMode="auto">
          <a:xfrm>
            <a:off x="5910621" y="2837371"/>
            <a:ext cx="2909851" cy="2031191"/>
          </a:xfrm>
          <a:prstGeom prst="rect">
            <a:avLst/>
          </a:prstGeom>
          <a:noFill/>
          <a:ln w="9525">
            <a:noFill/>
            <a:miter lim="800000"/>
            <a:headEnd/>
            <a:tailEnd/>
          </a:ln>
        </p:spPr>
      </p:pic>
      <p:pic>
        <p:nvPicPr>
          <p:cNvPr id="86021" name="Picture 5" descr="I:\GSS\KURS\Presentationer\Bilder\Rex\Picture 004.jpg"/>
          <p:cNvPicPr>
            <a:picLocks noChangeAspect="1" noChangeArrowheads="1"/>
          </p:cNvPicPr>
          <p:nvPr/>
        </p:nvPicPr>
        <p:blipFill>
          <a:blip r:embed="rId4" cstate="print"/>
          <a:srcRect/>
          <a:stretch>
            <a:fillRect/>
          </a:stretch>
        </p:blipFill>
        <p:spPr bwMode="auto">
          <a:xfrm>
            <a:off x="3384000" y="2880000"/>
            <a:ext cx="2438400" cy="3251200"/>
          </a:xfrm>
          <a:prstGeom prst="rect">
            <a:avLst/>
          </a:prstGeom>
          <a:noFill/>
        </p:spPr>
      </p:pic>
      <p:sp>
        <p:nvSpPr>
          <p:cNvPr id="12" name="TextBox 11"/>
          <p:cNvSpPr txBox="1"/>
          <p:nvPr/>
        </p:nvSpPr>
        <p:spPr>
          <a:xfrm>
            <a:off x="611560" y="2601602"/>
            <a:ext cx="1008112" cy="307777"/>
          </a:xfrm>
          <a:prstGeom prst="rect">
            <a:avLst/>
          </a:prstGeom>
          <a:noFill/>
        </p:spPr>
        <p:txBody>
          <a:bodyPr wrap="square" rtlCol="0">
            <a:spAutoFit/>
          </a:bodyPr>
          <a:lstStyle/>
          <a:p>
            <a:pPr algn="l"/>
            <a:r>
              <a:rPr lang="sv-SE" sz="1400" b="1" dirty="0" smtClean="0"/>
              <a:t>X12 Eex i</a:t>
            </a:r>
            <a:endParaRPr lang="sv-SE" sz="1400" b="1" dirty="0"/>
          </a:p>
        </p:txBody>
      </p:sp>
      <p:sp>
        <p:nvSpPr>
          <p:cNvPr id="13" name="TextBox 12"/>
          <p:cNvSpPr txBox="1"/>
          <p:nvPr/>
        </p:nvSpPr>
        <p:spPr>
          <a:xfrm>
            <a:off x="5940152" y="2601602"/>
            <a:ext cx="1008112" cy="307777"/>
          </a:xfrm>
          <a:prstGeom prst="rect">
            <a:avLst/>
          </a:prstGeom>
          <a:noFill/>
        </p:spPr>
        <p:txBody>
          <a:bodyPr wrap="square" rtlCol="0">
            <a:spAutoFit/>
          </a:bodyPr>
          <a:lstStyle/>
          <a:p>
            <a:pPr algn="l"/>
            <a:r>
              <a:rPr lang="sv-SE" sz="1400" b="1" dirty="0" smtClean="0"/>
              <a:t>X11 Eex i</a:t>
            </a:r>
            <a:endParaRPr lang="sv-SE" sz="1400" b="1"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Rex Antennas</a:t>
            </a:r>
            <a:endParaRPr lang="sv-SE" dirty="0"/>
          </a:p>
        </p:txBody>
      </p:sp>
      <p:graphicFrame>
        <p:nvGraphicFramePr>
          <p:cNvPr id="5" name="Content Placeholder 4"/>
          <p:cNvGraphicFramePr>
            <a:graphicFrameLocks noGrp="1"/>
          </p:cNvGraphicFramePr>
          <p:nvPr>
            <p:ph idx="1"/>
          </p:nvPr>
        </p:nvGraphicFramePr>
        <p:xfrm>
          <a:off x="571500" y="1206500"/>
          <a:ext cx="8343900" cy="4454748"/>
        </p:xfrm>
        <a:graphic>
          <a:graphicData uri="http://schemas.openxmlformats.org/drawingml/2006/table">
            <a:tbl>
              <a:tblPr firstRow="1" bandRow="1">
                <a:tableStyleId>{306799F8-075E-4A3A-A7F6-7FBC6576F1A4}</a:tableStyleId>
              </a:tblPr>
              <a:tblGrid>
                <a:gridCol w="4144516"/>
                <a:gridCol w="4199384"/>
              </a:tblGrid>
              <a:tr h="2227374">
                <a:tc>
                  <a:txBody>
                    <a:bodyPr/>
                    <a:lstStyle/>
                    <a:p>
                      <a:pPr algn="ctr"/>
                      <a:r>
                        <a:rPr lang="sv-SE" b="1" dirty="0" smtClean="0">
                          <a:solidFill>
                            <a:srgbClr val="000000"/>
                          </a:solidFill>
                        </a:rPr>
                        <a:t>3920</a:t>
                      </a:r>
                      <a:r>
                        <a:rPr lang="sv-SE" b="1" baseline="0" dirty="0" smtClean="0">
                          <a:solidFill>
                            <a:srgbClr val="000000"/>
                          </a:solidFill>
                        </a:rPr>
                        <a:t> Horn Antenna</a:t>
                      </a:r>
                      <a:endParaRPr lang="sv-SE" b="1" dirty="0">
                        <a:solidFill>
                          <a:srgbClr val="0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b="1" dirty="0" smtClean="0">
                          <a:solidFill>
                            <a:srgbClr val="000000"/>
                          </a:solidFill>
                        </a:rPr>
                        <a:t>3930 Parabolic Antenna</a:t>
                      </a:r>
                    </a:p>
                    <a:p>
                      <a:pPr algn="ctr"/>
                      <a:endParaRPr lang="sv-SE" dirty="0"/>
                    </a:p>
                  </a:txBody>
                  <a:tcPr/>
                </a:tc>
              </a:tr>
              <a:tr h="2227374">
                <a:tc>
                  <a:txBody>
                    <a:bodyPr/>
                    <a:lstStyle/>
                    <a:p>
                      <a:pPr algn="ctr"/>
                      <a:r>
                        <a:rPr lang="sv-SE" b="1" dirty="0" smtClean="0">
                          <a:solidFill>
                            <a:srgbClr val="000000"/>
                          </a:solidFill>
                        </a:rPr>
                        <a:t>3950 Array Antenna</a:t>
                      </a:r>
                      <a:endParaRPr lang="sv-SE" b="1" dirty="0">
                        <a:solidFill>
                          <a:srgbClr val="0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b="1" dirty="0" smtClean="0">
                          <a:solidFill>
                            <a:srgbClr val="000000"/>
                          </a:solidFill>
                        </a:rPr>
                        <a:t>3960</a:t>
                      </a:r>
                      <a:r>
                        <a:rPr lang="sv-SE" b="1" baseline="0" dirty="0" smtClean="0">
                          <a:solidFill>
                            <a:srgbClr val="000000"/>
                          </a:solidFill>
                        </a:rPr>
                        <a:t> LPG Antenna</a:t>
                      </a:r>
                      <a:endParaRPr lang="sv-SE" b="1" dirty="0" smtClean="0">
                        <a:solidFill>
                          <a:srgbClr val="000000"/>
                        </a:solidFill>
                      </a:endParaRPr>
                    </a:p>
                    <a:p>
                      <a:pPr algn="ctr"/>
                      <a:endParaRPr lang="sv-SE" dirty="0"/>
                    </a:p>
                  </a:txBody>
                  <a:tcPr/>
                </a:tc>
              </a:tr>
            </a:tbl>
          </a:graphicData>
        </a:graphic>
      </p:graphicFrame>
      <p:sp>
        <p:nvSpPr>
          <p:cNvPr id="4" name="Slide Number Placeholder 3"/>
          <p:cNvSpPr>
            <a:spLocks noGrp="1"/>
          </p:cNvSpPr>
          <p:nvPr>
            <p:ph type="sldNum" sz="quarter" idx="12"/>
          </p:nvPr>
        </p:nvSpPr>
        <p:spPr/>
        <p:txBody>
          <a:bodyPr/>
          <a:lstStyle/>
          <a:p>
            <a:pPr>
              <a:defRPr/>
            </a:pPr>
            <a:fld id="{7F3ECC51-C828-40F3-80B9-C2047E396810}" type="slidenum">
              <a:rPr lang="en-US" smtClean="0"/>
              <a:pPr>
                <a:defRPr/>
              </a:pPr>
              <a:t>7</a:t>
            </a:fld>
            <a:endParaRPr lang="en-US" dirty="0"/>
          </a:p>
        </p:txBody>
      </p:sp>
      <p:pic>
        <p:nvPicPr>
          <p:cNvPr id="84994" name="Picture 2" descr="I:\GSS\KURS\Presentationer\Bilder\Rex\REX_3920_NY.jpg"/>
          <p:cNvPicPr>
            <a:picLocks noChangeAspect="1" noChangeArrowheads="1"/>
          </p:cNvPicPr>
          <p:nvPr/>
        </p:nvPicPr>
        <p:blipFill>
          <a:blip r:embed="rId2" cstate="print"/>
          <a:srcRect/>
          <a:stretch>
            <a:fillRect/>
          </a:stretch>
        </p:blipFill>
        <p:spPr bwMode="auto">
          <a:xfrm>
            <a:off x="2075158" y="1628800"/>
            <a:ext cx="1128690" cy="1656000"/>
          </a:xfrm>
          <a:prstGeom prst="rect">
            <a:avLst/>
          </a:prstGeom>
          <a:noFill/>
        </p:spPr>
      </p:pic>
      <p:pic>
        <p:nvPicPr>
          <p:cNvPr id="84995" name="Picture 3" descr="I:\GSS\KURS\Presentationer\Bilder\Rex\rex_3930.jpg"/>
          <p:cNvPicPr>
            <a:picLocks noChangeAspect="1" noChangeArrowheads="1"/>
          </p:cNvPicPr>
          <p:nvPr/>
        </p:nvPicPr>
        <p:blipFill>
          <a:blip r:embed="rId3" cstate="print"/>
          <a:srcRect/>
          <a:stretch>
            <a:fillRect/>
          </a:stretch>
        </p:blipFill>
        <p:spPr bwMode="auto">
          <a:xfrm>
            <a:off x="6247035" y="1628800"/>
            <a:ext cx="1349301" cy="1656184"/>
          </a:xfrm>
          <a:prstGeom prst="rect">
            <a:avLst/>
          </a:prstGeom>
          <a:noFill/>
        </p:spPr>
      </p:pic>
      <p:pic>
        <p:nvPicPr>
          <p:cNvPr id="84996" name="Picture 4" descr="I:\GSS\KURS\Presentationer\Bilder\Rex\Rex3950_1_NY.jpg"/>
          <p:cNvPicPr>
            <a:picLocks noChangeAspect="1" noChangeArrowheads="1"/>
          </p:cNvPicPr>
          <p:nvPr/>
        </p:nvPicPr>
        <p:blipFill>
          <a:blip r:embed="rId4" cstate="print"/>
          <a:srcRect/>
          <a:stretch>
            <a:fillRect/>
          </a:stretch>
        </p:blipFill>
        <p:spPr bwMode="auto">
          <a:xfrm>
            <a:off x="827584" y="3861048"/>
            <a:ext cx="1131015" cy="1656000"/>
          </a:xfrm>
          <a:prstGeom prst="rect">
            <a:avLst/>
          </a:prstGeom>
          <a:noFill/>
        </p:spPr>
      </p:pic>
      <p:pic>
        <p:nvPicPr>
          <p:cNvPr id="84997" name="Picture 5" descr="I:\GSS\KURS\Presentationer\Bilder\Rex\Rex3950_6 open.jpg"/>
          <p:cNvPicPr>
            <a:picLocks noChangeAspect="1" noChangeArrowheads="1"/>
          </p:cNvPicPr>
          <p:nvPr/>
        </p:nvPicPr>
        <p:blipFill>
          <a:blip r:embed="rId5" cstate="print"/>
          <a:srcRect/>
          <a:stretch>
            <a:fillRect/>
          </a:stretch>
        </p:blipFill>
        <p:spPr bwMode="auto">
          <a:xfrm>
            <a:off x="1907704" y="3861048"/>
            <a:ext cx="2487729" cy="1656000"/>
          </a:xfrm>
          <a:prstGeom prst="rect">
            <a:avLst/>
          </a:prstGeom>
          <a:noFill/>
        </p:spPr>
      </p:pic>
      <p:pic>
        <p:nvPicPr>
          <p:cNvPr id="84998" name="Picture 6" descr="I:\GSS\KURS\Presentationer\Bilder\Rex\rtg3960_2.jpg"/>
          <p:cNvPicPr>
            <a:picLocks noChangeAspect="1" noChangeArrowheads="1"/>
          </p:cNvPicPr>
          <p:nvPr/>
        </p:nvPicPr>
        <p:blipFill>
          <a:blip r:embed="rId6" cstate="print"/>
          <a:srcRect/>
          <a:stretch>
            <a:fillRect/>
          </a:stretch>
        </p:blipFill>
        <p:spPr bwMode="auto">
          <a:xfrm>
            <a:off x="6402004" y="3861048"/>
            <a:ext cx="1039362" cy="1656000"/>
          </a:xfrm>
          <a:prstGeom prst="rect">
            <a:avLst/>
          </a:prstGeom>
          <a:noFill/>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I:\GSS\KURS\Presentationer\Bilder\Rex\Rex3950_1_NY.jpg"/>
          <p:cNvPicPr>
            <a:picLocks noChangeAspect="1" noChangeArrowheads="1"/>
          </p:cNvPicPr>
          <p:nvPr/>
        </p:nvPicPr>
        <p:blipFill>
          <a:blip r:embed="rId3" cstate="print"/>
          <a:srcRect/>
          <a:stretch>
            <a:fillRect/>
          </a:stretch>
        </p:blipFill>
        <p:spPr bwMode="auto">
          <a:xfrm>
            <a:off x="5508104" y="1124743"/>
            <a:ext cx="3075231" cy="4502665"/>
          </a:xfrm>
          <a:prstGeom prst="rect">
            <a:avLst/>
          </a:prstGeom>
          <a:noFill/>
        </p:spPr>
      </p:pic>
      <p:sp>
        <p:nvSpPr>
          <p:cNvPr id="25602" name="Slide Number Placeholder 7"/>
          <p:cNvSpPr>
            <a:spLocks noGrp="1"/>
          </p:cNvSpPr>
          <p:nvPr>
            <p:ph type="sldNum" sz="quarter" idx="12"/>
          </p:nvPr>
        </p:nvSpPr>
        <p:spPr>
          <a:noFill/>
        </p:spPr>
        <p:txBody>
          <a:bodyPr/>
          <a:lstStyle/>
          <a:p>
            <a:fld id="{1C2049AD-038D-463A-81FA-315968A2C386}" type="slidenum">
              <a:rPr lang="sv-SE" smtClean="0"/>
              <a:pPr/>
              <a:t>8</a:t>
            </a:fld>
            <a:endParaRPr lang="sv-SE" smtClean="0"/>
          </a:p>
        </p:txBody>
      </p:sp>
      <p:sp>
        <p:nvSpPr>
          <p:cNvPr id="71682" name="Rectangle 2"/>
          <p:cNvSpPr>
            <a:spLocks noGrp="1" noChangeArrowheads="1"/>
          </p:cNvSpPr>
          <p:nvPr>
            <p:ph type="title"/>
          </p:nvPr>
        </p:nvSpPr>
        <p:spPr/>
        <p:txBody>
          <a:bodyPr/>
          <a:lstStyle/>
          <a:p>
            <a:pPr eaLnBrk="1" hangingPunct="1">
              <a:defRPr/>
            </a:pPr>
            <a:r>
              <a:rPr lang="sv-SE" dirty="0" smtClean="0"/>
              <a:t>Rex 3950 </a:t>
            </a:r>
            <a:r>
              <a:rPr lang="en-GB" dirty="0" smtClean="0"/>
              <a:t>Still-pipe Array Antenna</a:t>
            </a:r>
            <a:endParaRPr lang="sv-SE" dirty="0" smtClean="0"/>
          </a:p>
        </p:txBody>
      </p:sp>
      <p:sp>
        <p:nvSpPr>
          <p:cNvPr id="25604" name="Rectangle 4"/>
          <p:cNvSpPr>
            <a:spLocks noGrp="1" noChangeArrowheads="1"/>
          </p:cNvSpPr>
          <p:nvPr>
            <p:ph type="body" sz="half" idx="1"/>
          </p:nvPr>
        </p:nvSpPr>
        <p:spPr>
          <a:xfrm>
            <a:off x="539750" y="1196975"/>
            <a:ext cx="4098925" cy="4546600"/>
          </a:xfrm>
        </p:spPr>
        <p:txBody>
          <a:bodyPr/>
          <a:lstStyle/>
          <a:p>
            <a:pPr eaLnBrk="1" hangingPunct="1"/>
            <a:r>
              <a:rPr lang="sv-SE" sz="2000" dirty="0" smtClean="0"/>
              <a:t>Designed for: </a:t>
            </a:r>
          </a:p>
          <a:p>
            <a:pPr lvl="1" eaLnBrk="1" hangingPunct="1"/>
            <a:r>
              <a:rPr lang="sv-SE" sz="1800" dirty="0" smtClean="0"/>
              <a:t>5”, 6”, 8”, 10” and 12” </a:t>
            </a:r>
            <a:br>
              <a:rPr lang="sv-SE" sz="1800" dirty="0" smtClean="0"/>
            </a:br>
            <a:r>
              <a:rPr lang="sv-SE" sz="1800" dirty="0" smtClean="0"/>
              <a:t>still-pipes</a:t>
            </a:r>
          </a:p>
          <a:p>
            <a:pPr eaLnBrk="1" hangingPunct="1"/>
            <a:r>
              <a:rPr lang="sv-SE" sz="2000" dirty="0" smtClean="0"/>
              <a:t>Typical applications</a:t>
            </a:r>
          </a:p>
          <a:p>
            <a:pPr lvl="1" eaLnBrk="1" hangingPunct="1"/>
            <a:r>
              <a:rPr lang="sv-SE" sz="1800" dirty="0" smtClean="0"/>
              <a:t>Crude oil tanks with floating roofs</a:t>
            </a:r>
          </a:p>
          <a:p>
            <a:pPr lvl="1" eaLnBrk="1" hangingPunct="1"/>
            <a:r>
              <a:rPr lang="sv-SE" sz="1800" dirty="0" smtClean="0"/>
              <a:t>Gasoline/product tanks with or without inner floating roofs</a:t>
            </a:r>
          </a:p>
          <a:p>
            <a:pPr eaLnBrk="1" hangingPunct="1"/>
            <a:r>
              <a:rPr lang="sv-SE" sz="2000" dirty="0" smtClean="0"/>
              <a:t>Drip-off design</a:t>
            </a:r>
          </a:p>
          <a:p>
            <a:pPr eaLnBrk="1" hangingPunct="1"/>
            <a:r>
              <a:rPr lang="sv-SE" sz="2000" dirty="0" smtClean="0"/>
              <a:t>Low loss mode technology</a:t>
            </a:r>
          </a:p>
          <a:p>
            <a:pPr lvl="1" eaLnBrk="1" hangingPunct="1"/>
            <a:r>
              <a:rPr lang="en-US" sz="1600" dirty="0" smtClean="0">
                <a:latin typeface="Tahoma" pitchFamily="34" charset="0"/>
              </a:rPr>
              <a:t>No affect of rust and deposits in pipe </a:t>
            </a:r>
          </a:p>
          <a:p>
            <a:pPr lvl="1" eaLnBrk="1" hangingPunct="1"/>
            <a:r>
              <a:rPr lang="en-US" sz="1600" dirty="0" smtClean="0">
                <a:latin typeface="Tahoma" pitchFamily="34" charset="0"/>
              </a:rPr>
              <a:t>Rosemount Patent</a:t>
            </a:r>
          </a:p>
          <a:p>
            <a:pPr lvl="1" eaLnBrk="1" hangingPunct="1"/>
            <a:endParaRPr lang="sv-SE" sz="1600" dirty="0" smtClean="0"/>
          </a:p>
        </p:txBody>
      </p:sp>
      <p:pic>
        <p:nvPicPr>
          <p:cNvPr id="25605" name="Picture 9"/>
          <p:cNvPicPr>
            <a:picLocks noChangeAspect="1" noChangeArrowheads="1"/>
          </p:cNvPicPr>
          <p:nvPr/>
        </p:nvPicPr>
        <p:blipFill>
          <a:blip r:embed="rId4" cstate="print"/>
          <a:srcRect/>
          <a:stretch>
            <a:fillRect/>
          </a:stretch>
        </p:blipFill>
        <p:spPr bwMode="auto">
          <a:xfrm>
            <a:off x="4283968" y="4725144"/>
            <a:ext cx="2105025" cy="20097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descr="Tank_Float"/>
          <p:cNvPicPr>
            <a:picLocks noChangeAspect="1" noChangeArrowheads="1"/>
          </p:cNvPicPr>
          <p:nvPr/>
        </p:nvPicPr>
        <p:blipFill>
          <a:blip r:embed="rId3" cstate="print">
            <a:lum bright="70000" contrast="-80000"/>
          </a:blip>
          <a:srcRect/>
          <a:stretch>
            <a:fillRect/>
          </a:stretch>
        </p:blipFill>
        <p:spPr bwMode="auto">
          <a:xfrm>
            <a:off x="2002833" y="1206500"/>
            <a:ext cx="5481233" cy="4546600"/>
          </a:xfrm>
          <a:prstGeom prst="rect">
            <a:avLst/>
          </a:prstGeom>
          <a:noFill/>
          <a:ln w="9525">
            <a:noFill/>
            <a:miter lim="800000"/>
            <a:headEnd/>
            <a:tailEnd/>
          </a:ln>
        </p:spPr>
      </p:pic>
      <p:sp>
        <p:nvSpPr>
          <p:cNvPr id="71682" name="Rectangle 2"/>
          <p:cNvSpPr>
            <a:spLocks noGrp="1" noChangeArrowheads="1"/>
          </p:cNvSpPr>
          <p:nvPr>
            <p:ph type="title"/>
          </p:nvPr>
        </p:nvSpPr>
        <p:spPr/>
        <p:txBody>
          <a:bodyPr/>
          <a:lstStyle/>
          <a:p>
            <a:pPr eaLnBrk="1" hangingPunct="1">
              <a:defRPr/>
            </a:pPr>
            <a:r>
              <a:rPr lang="en-GB" dirty="0" smtClean="0"/>
              <a:t>Rex 3950 Still-pipe Array Antenna</a:t>
            </a:r>
          </a:p>
        </p:txBody>
      </p:sp>
      <p:sp>
        <p:nvSpPr>
          <p:cNvPr id="26627" name="Content Placeholder 14"/>
          <p:cNvSpPr>
            <a:spLocks noGrp="1"/>
          </p:cNvSpPr>
          <p:nvPr>
            <p:ph sz="half" idx="1"/>
          </p:nvPr>
        </p:nvSpPr>
        <p:spPr/>
        <p:txBody>
          <a:bodyPr/>
          <a:lstStyle/>
          <a:p>
            <a:r>
              <a:rPr lang="en-GB" sz="2400" dirty="0" smtClean="0"/>
              <a:t>Fixed version</a:t>
            </a:r>
          </a:p>
          <a:p>
            <a:endParaRPr lang="en-GB" sz="2400" dirty="0" smtClean="0"/>
          </a:p>
        </p:txBody>
      </p:sp>
      <p:sp>
        <p:nvSpPr>
          <p:cNvPr id="26628" name="Content Placeholder 18"/>
          <p:cNvSpPr>
            <a:spLocks noGrp="1"/>
          </p:cNvSpPr>
          <p:nvPr>
            <p:ph sz="half" idx="2"/>
          </p:nvPr>
        </p:nvSpPr>
        <p:spPr/>
        <p:txBody>
          <a:bodyPr/>
          <a:lstStyle/>
          <a:p>
            <a:r>
              <a:rPr lang="en-GB" sz="2400" dirty="0" smtClean="0"/>
              <a:t>Inclined version</a:t>
            </a:r>
          </a:p>
          <a:p>
            <a:pPr lvl="1"/>
            <a:r>
              <a:rPr lang="en-GB" sz="2000" dirty="0" smtClean="0"/>
              <a:t>Enables hand dip</a:t>
            </a:r>
          </a:p>
          <a:p>
            <a:pPr>
              <a:buNone/>
            </a:pPr>
            <a:endParaRPr lang="en-GB" dirty="0" smtClean="0"/>
          </a:p>
        </p:txBody>
      </p:sp>
      <p:sp>
        <p:nvSpPr>
          <p:cNvPr id="26629" name="Slide Number Placeholder 7"/>
          <p:cNvSpPr>
            <a:spLocks noGrp="1"/>
          </p:cNvSpPr>
          <p:nvPr>
            <p:ph type="sldNum" sz="quarter" idx="12"/>
          </p:nvPr>
        </p:nvSpPr>
        <p:spPr>
          <a:noFill/>
        </p:spPr>
        <p:txBody>
          <a:bodyPr/>
          <a:lstStyle/>
          <a:p>
            <a:fld id="{478BC9EF-C639-44BF-B7F3-F9EC45121081}" type="slidenum">
              <a:rPr lang="en-GB" smtClean="0"/>
              <a:pPr/>
              <a:t>9</a:t>
            </a:fld>
            <a:endParaRPr lang="en-GB" smtClean="0"/>
          </a:p>
        </p:txBody>
      </p:sp>
      <p:pic>
        <p:nvPicPr>
          <p:cNvPr id="13" name="Picture 36" descr="3950 Fixed"/>
          <p:cNvPicPr>
            <a:picLocks noChangeAspect="1" noChangeArrowheads="1"/>
          </p:cNvPicPr>
          <p:nvPr/>
        </p:nvPicPr>
        <p:blipFill>
          <a:blip r:embed="rId4" cstate="print"/>
          <a:srcRect/>
          <a:stretch>
            <a:fillRect/>
          </a:stretch>
        </p:blipFill>
        <p:spPr bwMode="auto">
          <a:xfrm>
            <a:off x="1187624" y="2348880"/>
            <a:ext cx="2308828" cy="3241602"/>
          </a:xfrm>
          <a:prstGeom prst="rect">
            <a:avLst/>
          </a:prstGeom>
          <a:noFill/>
          <a:ln w="9525">
            <a:noFill/>
            <a:miter lim="800000"/>
            <a:headEnd/>
            <a:tailEnd/>
          </a:ln>
        </p:spPr>
      </p:pic>
      <p:pic>
        <p:nvPicPr>
          <p:cNvPr id="14" name="Picture 47" descr="3950 Inclined"/>
          <p:cNvPicPr>
            <a:picLocks noChangeAspect="1" noChangeArrowheads="1"/>
          </p:cNvPicPr>
          <p:nvPr/>
        </p:nvPicPr>
        <p:blipFill>
          <a:blip r:embed="rId5" cstate="print"/>
          <a:srcRect/>
          <a:stretch>
            <a:fillRect/>
          </a:stretch>
        </p:blipFill>
        <p:spPr bwMode="auto">
          <a:xfrm>
            <a:off x="4572000" y="2175888"/>
            <a:ext cx="3888432" cy="319685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1355&quot;&gt;&lt;/object&gt;&lt;object type=&quot;2&quot; unique_id=&quot;11356&quot;&gt;&lt;object type=&quot;3&quot; unique_id=&quot;11358&quot;&gt;&lt;property id=&quot;20148&quot; value=&quot;5&quot;/&gt;&lt;property id=&quot;20300&quot; value=&quot;Slide 1&quot;/&gt;&lt;property id=&quot;20307&quot; value=&quot;256&quot;/&gt;&lt;/object&gt;&lt;object type=&quot;3&quot; unique_id=&quot;64760&quot;&gt;&lt;property id=&quot;20148&quot; value=&quot;5&quot;/&gt;&lt;property id=&quot;20300&quot; value=&quot;Slide 2 - &amp;quot;Rex 3900-series &amp;quot;&quot;/&gt;&lt;property id=&quot;20307&quot; value=&quot;331&quot;/&gt;&lt;/object&gt;&lt;object type=&quot;3&quot; unique_id=&quot;64762&quot;&gt;&lt;property id=&quot;20148&quot; value=&quot;5&quot;/&gt;&lt;property id=&quot;20300&quot; value=&quot;Slide 3 - &amp;quot;Rex Specifications&amp;quot;&quot;/&gt;&lt;property id=&quot;20307&quot; value=&quot;333&quot;/&gt;&lt;/object&gt;&lt;object type=&quot;3&quot; unique_id=&quot;64763&quot;&gt;&lt;property id=&quot;20148&quot; value=&quot;5&quot;/&gt;&lt;property id=&quot;20300&quot; value=&quot;Slide 5 - &amp;quot;Rex Installation Considerations&amp;quot;&quot;/&gt;&lt;property id=&quot;20307&quot; value=&quot;332&quot;/&gt;&lt;/object&gt;&lt;object type=&quot;3&quot; unique_id=&quot;64765&quot;&gt;&lt;property id=&quot;20148&quot; value=&quot;5&quot;/&gt;&lt;property id=&quot;20300&quot; value=&quot;Slide 8 - &amp;quot;Rex 3950 Still-pipe Array Antenna&amp;quot;&quot;/&gt;&lt;property id=&quot;20307&quot; value=&quot;335&quot;/&gt;&lt;/object&gt;&lt;object type=&quot;3&quot; unique_id=&quot;64766&quot;&gt;&lt;property id=&quot;20148&quot; value=&quot;5&quot;/&gt;&lt;property id=&quot;20300&quot; value=&quot;Slide 9 - &amp;quot;Rex 3950 Still-pipe Array Antenna&amp;quot;&quot;/&gt;&lt;property id=&quot;20307&quot; value=&quot;336&quot;/&gt;&lt;/object&gt;&lt;object type=&quot;3&quot; unique_id=&quot;64767&quot;&gt;&lt;property id=&quot;20148&quot; value=&quot;5&quot;/&gt;&lt;property id=&quot;20300&quot; value=&quot;Slide 10 - &amp;quot;Rex 3950 Still-pipe Array Antenna&amp;quot;&quot;/&gt;&lt;property id=&quot;20307&quot; value=&quot;337&quot;/&gt;&lt;/object&gt;&lt;object type=&quot;3&quot; unique_id=&quot;64768&quot;&gt;&lt;property id=&quot;20148&quot; value=&quot;5&quot;/&gt;&lt;property id=&quot;20300&quot; value=&quot;Slide 11 - &amp;quot;Rex 3930 Parabolic Antenna&amp;quot;&quot;/&gt;&lt;property id=&quot;20307&quot; value=&quot;338&quot;/&gt;&lt;/object&gt;&lt;object type=&quot;3&quot; unique_id=&quot;64769&quot;&gt;&lt;property id=&quot;20148&quot; value=&quot;5&quot;/&gt;&lt;property id=&quot;20300&quot; value=&quot;Slide 12 - &amp;quot;Rex 3930 Parabolic Antenna&amp;quot;&quot;/&gt;&lt;property id=&quot;20307&quot; value=&quot;339&quot;/&gt;&lt;/object&gt;&lt;object type=&quot;3&quot; unique_id=&quot;64770&quot;&gt;&lt;property id=&quot;20148&quot; value=&quot;5&quot;/&gt;&lt;property id=&quot;20300&quot; value=&quot;Slide 13 - &amp;quot;Rex 3920 Horn Antenna&amp;quot;&quot;/&gt;&lt;property id=&quot;20307&quot; value=&quot;340&quot;/&gt;&lt;/object&gt;&lt;object type=&quot;3&quot; unique_id=&quot;64771&quot;&gt;&lt;property id=&quot;20148&quot; value=&quot;5&quot;/&gt;&lt;property id=&quot;20300&quot; value=&quot;Slide 14 - &amp;quot;Rex 3920 Horn Antenna&amp;quot;&quot;/&gt;&lt;property id=&quot;20307&quot; value=&quot;341&quot;/&gt;&lt;/object&gt;&lt;object type=&quot;3&quot; unique_id=&quot;64772&quot;&gt;&lt;property id=&quot;20148&quot; value=&quot;5&quot;/&gt;&lt;property id=&quot;20300&quot; value=&quot;Slide 15 - &amp;quot;Rex 3960 LPG/LNG Antenna&amp;quot;&quot;/&gt;&lt;property id=&quot;20307&quot; value=&quot;342&quot;/&gt;&lt;/object&gt;&lt;object type=&quot;3&quot; unique_id=&quot;64774&quot;&gt;&lt;property id=&quot;20148&quot; value=&quot;5&quot;/&gt;&lt;property id=&quot;20300&quot; value=&quot;Slide 18 - &amp;quot;Hardware - Overview&amp;quot;&quot;/&gt;&lt;property id=&quot;20307&quot; value=&quot;344&quot;/&gt;&lt;/object&gt;&lt;object type=&quot;3&quot; unique_id=&quot;64788&quot;&gt;&lt;property id=&quot;20148&quot; value=&quot;5&quot;/&gt;&lt;property id=&quot;20300&quot; value=&quot;Slide 31 - &amp;quot;Configuration&amp;amp;#x09;&amp;quot;&quot;/&gt;&lt;property id=&quot;20307&quot; value=&quot;301&quot;/&gt;&lt;/object&gt;&lt;object type=&quot;3&quot; unique_id=&quot;64789&quot;&gt;&lt;property id=&quot;20148&quot; value=&quot;5&quot;/&gt;&lt;property id=&quot;20300&quot; value=&quot;Slide 32 - &amp;quot;Basic Configuration&amp;quot;&quot;/&gt;&lt;property id=&quot;20307&quot; value=&quot;302&quot;/&gt;&lt;/object&gt;&lt;object type=&quot;3&quot; unique_id=&quot;64790&quot;&gt;&lt;property id=&quot;20148&quot; value=&quot;5&quot;/&gt;&lt;property id=&quot;20300&quot; value=&quot;Slide 33 - &amp;quot;Basic Configuration&amp;quot;&quot;/&gt;&lt;property id=&quot;20307&quot; value=&quot;304&quot;/&gt;&lt;/object&gt;&lt;object type=&quot;3&quot; unique_id=&quot;64793&quot;&gt;&lt;property id=&quot;20148&quot; value=&quot;5&quot;/&gt;&lt;property id=&quot;20300&quot; value=&quot;Slide 34 - &amp;quot;Holding &amp;amp; Input Reg&amp;quot;&quot;/&gt;&lt;property id=&quot;20307&quot; value=&quot;305&quot;/&gt;&lt;/object&gt;&lt;object type=&quot;3&quot; unique_id=&quot;64796&quot;&gt;&lt;property id=&quot;20148&quot; value=&quot;5&quot;/&gt;&lt;property id=&quot;20300&quot; value=&quot;Slide 35 - &amp;quot;Diagnostics&amp;quot;&quot;/&gt;&lt;property id=&quot;20307&quot; value=&quot;310&quot;/&gt;&lt;/object&gt;&lt;object type=&quot;3&quot; unique_id=&quot;64805&quot;&gt;&lt;property id=&quot;20148&quot; value=&quot;5&quot;/&gt;&lt;property id=&quot;20300&quot; value=&quot;Slide 36 - &amp;quot;Default Load&amp;quot;&quot;/&gt;&lt;property id=&quot;20307&quot; value=&quot;306&quot;/&gt;&lt;/object&gt;&lt;object type=&quot;3&quot; unique_id=&quot;65214&quot;&gt;&lt;property id=&quot;20148&quot; value=&quot;5&quot;/&gt;&lt;property id=&quot;20300&quot; value=&quot;Slide 4 - &amp;quot;Rex Inputs and Outputs&amp;quot;&quot;/&gt;&lt;property id=&quot;20307&quot; value=&quot;350&quot;/&gt;&lt;/object&gt;&lt;object type=&quot;3&quot; unique_id=&quot;65443&quot;&gt;&lt;property id=&quot;20148&quot; value=&quot;5&quot;/&gt;&lt;property id=&quot;20300&quot; value=&quot;Slide 7 - &amp;quot;Rex Antennas&amp;quot;&quot;/&gt;&lt;property id=&quot;20307&quot; value=&quot;351&quot;/&gt;&lt;/object&gt;&lt;object type=&quot;3&quot; unique_id=&quot;66657&quot;&gt;&lt;property id=&quot;20148&quot; value=&quot;5&quot;/&gt;&lt;property id=&quot;20300&quot; value=&quot;Slide 17 - &amp;quot;REX Transmitter Head&amp;quot;&quot;/&gt;&lt;property id=&quot;20307&quot; value=&quot;353&quot;/&gt;&lt;/object&gt;&lt;object type=&quot;3&quot; unique_id=&quot;66658&quot;&gt;&lt;property id=&quot;20148&quot; value=&quot;5&quot;/&gt;&lt;property id=&quot;20300&quot; value=&quot;Slide 16 - &amp;quot;Rex 3960 LPG/LNG Antenna&amp;quot;&quot;/&gt;&lt;property id=&quot;20307&quot; value=&quot;352&quot;/&gt;&lt;/object&gt;&lt;object type=&quot;3&quot; unique_id=&quot;68568&quot;&gt;&lt;property id=&quot;20148&quot; value=&quot;5&quot;/&gt;&lt;property id=&quot;20300&quot; value=&quot;Slide 20 - &amp;quot;Transmitter Head&amp;quot;&quot;/&gt;&lt;property id=&quot;20307&quot; value=&quot;355&quot;/&gt;&lt;/object&gt;&lt;object type=&quot;3&quot; unique_id=&quot;68569&quot;&gt;&lt;property id=&quot;20148&quot; value=&quot;5&quot;/&gt;&lt;property id=&quot;20300&quot; value=&quot;Slide 21 - &amp;quot;MB = Mother Board&amp;quot;&quot;/&gt;&lt;property id=&quot;20307&quot; value=&quot;356&quot;/&gt;&lt;/object&gt;&lt;object type=&quot;3&quot; unique_id=&quot;68570&quot;&gt;&lt;property id=&quot;20148&quot; value=&quot;5&quot;/&gt;&lt;property id=&quot;20300&quot; value=&quot;Slide 22 - &amp;quot;TRC = Transformer Rectifier Card&amp;quot;&quot;/&gt;&lt;property id=&quot;20307&quot; value=&quot;357&quot;/&gt;&lt;/object&gt;&lt;object type=&quot;3&quot; unique_id=&quot;68571&quot;&gt;&lt;property id=&quot;20148&quot; value=&quot;5&quot;/&gt;&lt;property id=&quot;20300&quot; value=&quot;Slide 23 - &amp;quot;FCC = Field Communication Card&amp;quot;&quot;/&gt;&lt;property id=&quot;20307&quot; value=&quot;358&quot;/&gt;&lt;/object&gt;&lt;object type=&quot;3&quot; unique_id=&quot;68572&quot;&gt;&lt;property id=&quot;20148&quot; value=&quot;5&quot;/&gt;&lt;property id=&quot;20300&quot; value=&quot;Slide 24 - &amp;quot;FCC = Field Communication Card &amp;quot;&quot;/&gt;&lt;property id=&quot;20307&quot; value=&quot;359&quot;/&gt;&lt;/object&gt;&lt;object type=&quot;3&quot; unique_id=&quot;68573&quot;&gt;&lt;property id=&quot;20148&quot; value=&quot;5&quot;/&gt;&lt;property id=&quot;20300&quot; value=&quot;Slide 25 - &amp;quot;SPC = Signal Processing Card&amp;quot;&quot;/&gt;&lt;property id=&quot;20307&quot; value=&quot;360&quot;/&gt;&lt;/object&gt;&lt;object type=&quot;3&quot; unique_id=&quot;68574&quot;&gt;&lt;property id=&quot;20148&quot; value=&quot;5&quot;/&gt;&lt;property id=&quot;20300&quot; value=&quot;Slide 26 - &amp;quot;APC = Analog Signal Processing Card&amp;quot;&quot;/&gt;&lt;property id=&quot;20307&quot; value=&quot;361&quot;/&gt;&lt;/object&gt;&lt;object type=&quot;3&quot; unique_id=&quot;68575&quot;&gt;&lt;property id=&quot;20148&quot; value=&quot;5&quot;/&gt;&lt;property id=&quot;20300&quot; value=&quot;Slide 27 - &amp;quot;TIC = Transmitter Interface Card&amp;quot;&quot;/&gt;&lt;property id=&quot;20307&quot; value=&quot;362&quot;/&gt;&lt;/object&gt;&lt;object type=&quot;3&quot; unique_id=&quot;68576&quot;&gt;&lt;property id=&quot;20148&quot; value=&quot;5&quot;/&gt;&lt;property id=&quot;20300&quot; value=&quot;Slide 28 - &amp;quot;TMC = Temperature Multiplexer Card&amp;quot;&quot;/&gt;&lt;property id=&quot;20307&quot; value=&quot;363&quot;/&gt;&lt;/object&gt;&lt;object type=&quot;3&quot; unique_id=&quot;68577&quot;&gt;&lt;property id=&quot;20148&quot; value=&quot;5&quot;/&gt;&lt;property id=&quot;20300&quot; value=&quot;Slide 29 - &amp;quot;MWM – MicroWave Module&amp;quot;&quot;/&gt;&lt;property id=&quot;20307&quot; value=&quot;364&quot;/&gt;&lt;/object&gt;&lt;object type=&quot;3&quot; unique_id=&quot;68578&quot;&gt;&lt;property id=&quot;20148&quot; value=&quot;5&quot;/&gt;&lt;property id=&quot;20300&quot; value=&quot;Slide 30 - &amp;quot;ROC - Relay output card&amp;quot;&quot;/&gt;&lt;property id=&quot;20307&quot; value=&quot;365&quot;/&gt;&lt;/object&gt;&lt;object type=&quot;3&quot; unique_id=&quot;68579&quot;&gt;&lt;property id=&quot;20148&quot; value=&quot;5&quot;/&gt;&lt;property id=&quot;20300&quot; value=&quot;Slide 6 - &amp;quot;Terminal Block&amp;quot;&quot;/&gt;&lt;property id=&quot;20307&quot; value=&quot;366&quot;/&gt;&lt;/object&gt;&lt;object type=&quot;3&quot; unique_id=&quot;68618&quot;&gt;&lt;property id=&quot;20148&quot; value=&quot;5&quot;/&gt;&lt;property id=&quot;20300&quot; value=&quot;Slide 19 - &amp;quot;Transmitter Head&amp;quot;&quot;/&gt;&lt;property id=&quot;20307&quot; value=&quot;367&quot;/&gt;&lt;/object&gt;&lt;/object&gt;&lt;/object&gt;&lt;/database&gt;"/>
  <p:tag name="ARTICULATE_PROJECT_OPEN" val="0"/>
  <p:tag name="SECTOMILLISECCONVERTED" val="1"/>
</p:tagLst>
</file>

<file path=ppt/theme/theme1.xml><?xml version="1.0" encoding="utf-8"?>
<a:theme xmlns:a="http://schemas.openxmlformats.org/drawingml/2006/main" name="RTG_White">
  <a:themeElements>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fontScheme name="RTG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11031</TotalTime>
  <Words>1356</Words>
  <Application>Microsoft Office PowerPoint</Application>
  <PresentationFormat>On-screen Show (4:3)</PresentationFormat>
  <Paragraphs>378</Paragraphs>
  <Slides>36</Slides>
  <Notes>25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RTG_White</vt:lpstr>
      <vt:lpstr>Photo Editor Photo</vt:lpstr>
      <vt:lpstr>Slide 1</vt:lpstr>
      <vt:lpstr>Rex 3900-series </vt:lpstr>
      <vt:lpstr>Rex Specifications</vt:lpstr>
      <vt:lpstr>Rex Inputs and Outputs</vt:lpstr>
      <vt:lpstr>Rex Installation Considerations</vt:lpstr>
      <vt:lpstr>Terminal Block</vt:lpstr>
      <vt:lpstr>Rex Antennas</vt:lpstr>
      <vt:lpstr>Rex 3950 Still-pipe Array Antenna</vt:lpstr>
      <vt:lpstr>Rex 3950 Still-pipe Array Antenna</vt:lpstr>
      <vt:lpstr>Rex 3950 Still-pipe Array Antenna</vt:lpstr>
      <vt:lpstr>Rex 3930 Parabolic Antenna</vt:lpstr>
      <vt:lpstr>Rex 3930 Parabolic Antenna</vt:lpstr>
      <vt:lpstr>Rex 3920 Horn Antenna</vt:lpstr>
      <vt:lpstr>Rex 3920 Horn Antenna</vt:lpstr>
      <vt:lpstr>Rex 3960 LPG/LNG Antenna</vt:lpstr>
      <vt:lpstr>Rex 3960 LPG/LNG Antenna</vt:lpstr>
      <vt:lpstr>REX Transmitter Head</vt:lpstr>
      <vt:lpstr>Hardware - Overview</vt:lpstr>
      <vt:lpstr>Transmitter Head</vt:lpstr>
      <vt:lpstr>Transmitter Head</vt:lpstr>
      <vt:lpstr>MB = Mother Board</vt:lpstr>
      <vt:lpstr>TRC = Transformer Rectifier Card</vt:lpstr>
      <vt:lpstr>FCC = Field Communication Card</vt:lpstr>
      <vt:lpstr>FCC = Field Communication Card </vt:lpstr>
      <vt:lpstr>SPC = Signal Processing Card</vt:lpstr>
      <vt:lpstr>APC = Analog Signal Processing Card</vt:lpstr>
      <vt:lpstr>TIC = Transmitter Interface Card</vt:lpstr>
      <vt:lpstr>TMC = Temperature Multiplexer Card</vt:lpstr>
      <vt:lpstr>MWM – MicroWave Module</vt:lpstr>
      <vt:lpstr>ROC - Relay output card</vt:lpstr>
      <vt:lpstr>Configuration </vt:lpstr>
      <vt:lpstr>Basic Configuration</vt:lpstr>
      <vt:lpstr>Basic Configuration</vt:lpstr>
      <vt:lpstr>Holding &amp; Input Reg</vt:lpstr>
      <vt:lpstr>Diagnostics</vt:lpstr>
      <vt:lpstr>Default Load</vt:lpstr>
    </vt:vector>
  </TitlesOfParts>
  <Company>Saab Marine Electronics 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Håkan Bertling</dc:creator>
  <cp:lastModifiedBy>hhjortsberg</cp:lastModifiedBy>
  <cp:revision>860</cp:revision>
  <cp:lastPrinted>2002-02-19T16:21:34Z</cp:lastPrinted>
  <dcterms:created xsi:type="dcterms:W3CDTF">2001-11-09T13:37:27Z</dcterms:created>
  <dcterms:modified xsi:type="dcterms:W3CDTF">2012-06-14T09:22:34Z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roved">
    <vt:lpwstr> </vt:lpwstr>
  </property>
  <property fmtid="{D5CDD505-2E9C-101B-9397-08002B2CF9AE}" pid="3" name="IssuedBy">
    <vt:lpwstr> </vt:lpwstr>
  </property>
  <property fmtid="{D5CDD505-2E9C-101B-9397-08002B2CF9AE}" pid="4" name="DeptIssuing">
    <vt:lpwstr> </vt:lpwstr>
  </property>
  <property fmtid="{D5CDD505-2E9C-101B-9397-08002B2CF9AE}" pid="5" name="Issue">
    <vt:lpwstr>1</vt:lpwstr>
  </property>
  <property fmtid="{D5CDD505-2E9C-101B-9397-08002B2CF9AE}" pid="6" name="DocumentType">
    <vt:lpwstr> </vt:lpwstr>
  </property>
  <property fmtid="{D5CDD505-2E9C-101B-9397-08002B2CF9AE}" pid="7" name="InfoClass">
    <vt:lpwstr>I</vt:lpwstr>
  </property>
  <property fmtid="{D5CDD505-2E9C-101B-9397-08002B2CF9AE}" pid="8" name="Date">
    <vt:lpwstr> </vt:lpwstr>
  </property>
  <property fmtid="{D5CDD505-2E9C-101B-9397-08002B2CF9AE}" pid="9" name="Time">
    <vt:lpwstr> </vt:lpwstr>
  </property>
  <property fmtid="{D5CDD505-2E9C-101B-9397-08002B2CF9AE}" pid="10" name="TitleIssuer">
    <vt:lpwstr> </vt:lpwstr>
  </property>
  <property fmtid="{D5CDD505-2E9C-101B-9397-08002B2CF9AE}" pid="11" name="Phone">
    <vt:lpwstr> </vt:lpwstr>
  </property>
  <property fmtid="{D5CDD505-2E9C-101B-9397-08002B2CF9AE}" pid="12" name="Email">
    <vt:lpwstr> </vt:lpwstr>
  </property>
  <property fmtid="{D5CDD505-2E9C-101B-9397-08002B2CF9AE}" pid="13" name="HardCopy">
    <vt:lpwstr> </vt:lpwstr>
  </property>
  <property fmtid="{D5CDD505-2E9C-101B-9397-08002B2CF9AE}" pid="14" name="Keywords">
    <vt:lpwstr> </vt:lpwstr>
  </property>
  <property fmtid="{D5CDD505-2E9C-101B-9397-08002B2CF9AE}" pid="15" name="StoredAt">
    <vt:lpwstr> </vt:lpwstr>
  </property>
  <property fmtid="{D5CDD505-2E9C-101B-9397-08002B2CF9AE}" pid="16" name="RegNo">
    <vt:lpwstr> </vt:lpwstr>
  </property>
</Properties>
</file>